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7"/>
  </p:notesMasterIdLst>
  <p:sldIdLst>
    <p:sldId id="701" r:id="rId5"/>
    <p:sldId id="821" r:id="rId6"/>
    <p:sldId id="733" r:id="rId7"/>
    <p:sldId id="734" r:id="rId8"/>
    <p:sldId id="735" r:id="rId9"/>
    <p:sldId id="736" r:id="rId10"/>
    <p:sldId id="737" r:id="rId11"/>
    <p:sldId id="738" r:id="rId12"/>
    <p:sldId id="740" r:id="rId13"/>
    <p:sldId id="741" r:id="rId14"/>
    <p:sldId id="804" r:id="rId15"/>
    <p:sldId id="742" r:id="rId16"/>
    <p:sldId id="751" r:id="rId17"/>
    <p:sldId id="743" r:id="rId18"/>
    <p:sldId id="744" r:id="rId19"/>
    <p:sldId id="754" r:id="rId20"/>
    <p:sldId id="753" r:id="rId21"/>
    <p:sldId id="752" r:id="rId22"/>
    <p:sldId id="812" r:id="rId23"/>
    <p:sldId id="760" r:id="rId24"/>
    <p:sldId id="810" r:id="rId25"/>
    <p:sldId id="811" r:id="rId26"/>
    <p:sldId id="759" r:id="rId27"/>
    <p:sldId id="761" r:id="rId28"/>
    <p:sldId id="764" r:id="rId29"/>
    <p:sldId id="762" r:id="rId30"/>
    <p:sldId id="727" r:id="rId31"/>
    <p:sldId id="755" r:id="rId32"/>
    <p:sldId id="771" r:id="rId33"/>
    <p:sldId id="769" r:id="rId34"/>
    <p:sldId id="768" r:id="rId35"/>
    <p:sldId id="773" r:id="rId36"/>
    <p:sldId id="729" r:id="rId37"/>
    <p:sldId id="756" r:id="rId38"/>
    <p:sldId id="728" r:id="rId39"/>
    <p:sldId id="820" r:id="rId40"/>
    <p:sldId id="780" r:id="rId41"/>
    <p:sldId id="779" r:id="rId42"/>
    <p:sldId id="778" r:id="rId43"/>
    <p:sldId id="777" r:id="rId44"/>
    <p:sldId id="776" r:id="rId45"/>
    <p:sldId id="731" r:id="rId46"/>
    <p:sldId id="775" r:id="rId47"/>
    <p:sldId id="774" r:id="rId48"/>
    <p:sldId id="813" r:id="rId49"/>
    <p:sldId id="814" r:id="rId50"/>
    <p:sldId id="815" r:id="rId51"/>
    <p:sldId id="816" r:id="rId52"/>
    <p:sldId id="819" r:id="rId53"/>
    <p:sldId id="732" r:id="rId54"/>
    <p:sldId id="805" r:id="rId55"/>
    <p:sldId id="806" r:id="rId56"/>
    <p:sldId id="807" r:id="rId57"/>
    <p:sldId id="788" r:id="rId58"/>
    <p:sldId id="787" r:id="rId59"/>
    <p:sldId id="786" r:id="rId60"/>
    <p:sldId id="785" r:id="rId61"/>
    <p:sldId id="784" r:id="rId62"/>
    <p:sldId id="783" r:id="rId63"/>
    <p:sldId id="789" r:id="rId64"/>
    <p:sldId id="792" r:id="rId65"/>
    <p:sldId id="796" r:id="rId66"/>
    <p:sldId id="791" r:id="rId67"/>
    <p:sldId id="772" r:id="rId68"/>
    <p:sldId id="767" r:id="rId69"/>
    <p:sldId id="790" r:id="rId70"/>
    <p:sldId id="803" r:id="rId71"/>
    <p:sldId id="801" r:id="rId72"/>
    <p:sldId id="799" r:id="rId73"/>
    <p:sldId id="800" r:id="rId74"/>
    <p:sldId id="808" r:id="rId75"/>
    <p:sldId id="822" r:id="rId7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Page" id="{2657705C-5B6A-4FA0-8F0A-4AC6FC3CAF30}">
          <p14:sldIdLst/>
        </p14:section>
        <p14:section name="Maching Learning AI" id="{D579818D-C9A3-4BAB-A67A-EC689CA1E201}">
          <p14:sldIdLst>
            <p14:sldId id="701"/>
            <p14:sldId id="821"/>
            <p14:sldId id="733"/>
            <p14:sldId id="734"/>
            <p14:sldId id="735"/>
            <p14:sldId id="736"/>
            <p14:sldId id="737"/>
            <p14:sldId id="738"/>
            <p14:sldId id="740"/>
            <p14:sldId id="741"/>
            <p14:sldId id="804"/>
            <p14:sldId id="742"/>
            <p14:sldId id="751"/>
            <p14:sldId id="743"/>
            <p14:sldId id="744"/>
            <p14:sldId id="754"/>
            <p14:sldId id="753"/>
            <p14:sldId id="752"/>
            <p14:sldId id="812"/>
            <p14:sldId id="760"/>
            <p14:sldId id="810"/>
            <p14:sldId id="811"/>
            <p14:sldId id="759"/>
            <p14:sldId id="761"/>
            <p14:sldId id="764"/>
            <p14:sldId id="762"/>
            <p14:sldId id="727"/>
            <p14:sldId id="755"/>
            <p14:sldId id="771"/>
            <p14:sldId id="769"/>
            <p14:sldId id="768"/>
            <p14:sldId id="773"/>
            <p14:sldId id="729"/>
            <p14:sldId id="756"/>
            <p14:sldId id="728"/>
            <p14:sldId id="820"/>
            <p14:sldId id="780"/>
            <p14:sldId id="779"/>
            <p14:sldId id="778"/>
            <p14:sldId id="777"/>
            <p14:sldId id="776"/>
            <p14:sldId id="731"/>
            <p14:sldId id="775"/>
            <p14:sldId id="774"/>
            <p14:sldId id="813"/>
            <p14:sldId id="814"/>
            <p14:sldId id="815"/>
            <p14:sldId id="816"/>
            <p14:sldId id="819"/>
            <p14:sldId id="732"/>
            <p14:sldId id="805"/>
            <p14:sldId id="806"/>
            <p14:sldId id="807"/>
            <p14:sldId id="788"/>
            <p14:sldId id="787"/>
            <p14:sldId id="786"/>
            <p14:sldId id="785"/>
            <p14:sldId id="784"/>
            <p14:sldId id="783"/>
            <p14:sldId id="789"/>
            <p14:sldId id="792"/>
            <p14:sldId id="796"/>
            <p14:sldId id="791"/>
            <p14:sldId id="772"/>
            <p14:sldId id="767"/>
            <p14:sldId id="790"/>
            <p14:sldId id="803"/>
            <p14:sldId id="801"/>
            <p14:sldId id="799"/>
            <p14:sldId id="800"/>
            <p14:sldId id="808"/>
            <p14:sldId id="82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Hruzd" initials="TH" lastIdx="1" clrIdx="0">
    <p:extLst>
      <p:ext uri="{19B8F6BF-5375-455C-9EA6-DF929625EA0E}">
        <p15:presenceInfo xmlns:p15="http://schemas.microsoft.com/office/powerpoint/2012/main" userId="Ted Hruz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0000"/>
    <a:srgbClr val="742F3A"/>
    <a:srgbClr val="E31836"/>
    <a:srgbClr val="C00000"/>
    <a:srgbClr val="F17788"/>
    <a:srgbClr val="E41635"/>
    <a:srgbClr val="008CAA"/>
    <a:srgbClr val="007A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ittlere Formatvorlage 1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48" autoAdjust="0"/>
    <p:restoredTop sz="92838" autoAdjust="0"/>
  </p:normalViewPr>
  <p:slideViewPr>
    <p:cSldViewPr snapToGrid="0" showGuides="1">
      <p:cViewPr varScale="1">
        <p:scale>
          <a:sx n="56" d="100"/>
          <a:sy n="56" d="100"/>
        </p:scale>
        <p:origin x="60" y="20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5-16T16:17:31.864" idx="1">
    <p:pos x="10" y="10"/>
    <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B14E9-A751-43C9-A3CC-8CE0EF569029}" type="datetimeFigureOut">
              <a:rPr lang="de-DE" smtClean="0"/>
              <a:t>02.06.2017</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4039F-097C-4C65-BBDF-9208D2887D85}" type="slidenum">
              <a:rPr lang="de-DE" smtClean="0"/>
              <a:t>‹#›</a:t>
            </a:fld>
            <a:endParaRPr lang="de-DE"/>
          </a:p>
        </p:txBody>
      </p:sp>
    </p:spTree>
    <p:extLst>
      <p:ext uri="{BB962C8B-B14F-4D97-AF65-F5344CB8AC3E}">
        <p14:creationId xmlns:p14="http://schemas.microsoft.com/office/powerpoint/2010/main" val="2147320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04039F-097C-4C65-BBDF-9208D2887D85}" type="slidenum">
              <a:rPr lang="de-DE" smtClean="0"/>
              <a:t>3</a:t>
            </a:fld>
            <a:endParaRPr lang="de-DE"/>
          </a:p>
        </p:txBody>
      </p:sp>
    </p:spTree>
    <p:extLst>
      <p:ext uri="{BB962C8B-B14F-4D97-AF65-F5344CB8AC3E}">
        <p14:creationId xmlns:p14="http://schemas.microsoft.com/office/powerpoint/2010/main" val="4291666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r="6828" b="18370"/>
          <a:stretch/>
        </p:blipFill>
        <p:spPr>
          <a:xfrm>
            <a:off x="1" y="-145727"/>
            <a:ext cx="12192000" cy="6746223"/>
          </a:xfrm>
          <a:prstGeom prst="rect">
            <a:avLst/>
          </a:prstGeom>
        </p:spPr>
      </p:pic>
      <p:sp>
        <p:nvSpPr>
          <p:cNvPr id="11" name="Rectangle 10"/>
          <p:cNvSpPr/>
          <p:nvPr userDrawn="1"/>
        </p:nvSpPr>
        <p:spPr>
          <a:xfrm>
            <a:off x="0" y="-135217"/>
            <a:ext cx="12192001" cy="6746222"/>
          </a:xfrm>
          <a:prstGeom prst="rect">
            <a:avLst/>
          </a:prstGeom>
          <a:solidFill>
            <a:schemeClr val="bg1">
              <a:alpha val="64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3" name="CS Location Date Placeholder"/>
          <p:cNvSpPr>
            <a:spLocks noGrp="1"/>
          </p:cNvSpPr>
          <p:nvPr>
            <p:ph type="subTitle" idx="1" hasCustomPrompt="1"/>
          </p:nvPr>
        </p:nvSpPr>
        <p:spPr>
          <a:xfrm>
            <a:off x="3106800" y="4438800"/>
            <a:ext cx="2844000" cy="288000"/>
          </a:xfrm>
          <a:solidFill>
            <a:srgbClr val="E41635"/>
          </a:solidFill>
        </p:spPr>
        <p:txBody>
          <a:bodyPr lIns="252000" rIns="72000" anchor="ctr" anchorCtr="0">
            <a:normAutofit/>
          </a:bodyPr>
          <a:lstStyle>
            <a:lvl1pPr marL="0" indent="0" algn="l">
              <a:buNone/>
              <a:defRPr sz="1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Location, MM/DD/YYYY</a:t>
            </a:r>
          </a:p>
        </p:txBody>
      </p:sp>
      <p:sp>
        <p:nvSpPr>
          <p:cNvPr id="12" name="CS Action title Placeholder"/>
          <p:cNvSpPr>
            <a:spLocks noGrp="1"/>
          </p:cNvSpPr>
          <p:nvPr>
            <p:ph type="title" hasCustomPrompt="1"/>
          </p:nvPr>
        </p:nvSpPr>
        <p:spPr>
          <a:xfrm>
            <a:off x="550800" y="1124743"/>
            <a:ext cx="5400000" cy="3310040"/>
          </a:xfrm>
          <a:solidFill>
            <a:srgbClr val="FFFFFF">
              <a:alpha val="90000"/>
            </a:srgbClr>
          </a:solidFill>
          <a:effectLst>
            <a:outerShdw blurRad="63500" sx="102000" sy="102000" algn="ctr" rotWithShape="0">
              <a:prstClr val="black">
                <a:alpha val="15000"/>
              </a:prstClr>
            </a:outerShdw>
          </a:effectLst>
        </p:spPr>
        <p:txBody>
          <a:bodyPr lIns="288000" tIns="180000" rIns="216000" bIns="180000"/>
          <a:lstStyle>
            <a:lvl1pPr>
              <a:defRPr>
                <a:solidFill>
                  <a:srgbClr val="E41635"/>
                </a:solidFill>
              </a:defRPr>
            </a:lvl1pPr>
          </a:lstStyle>
          <a:p>
            <a:r>
              <a:rPr lang="en-US" dirty="0"/>
              <a:t>Click to insert action title</a:t>
            </a:r>
            <a:endParaRPr lang="de-DE" dirty="0"/>
          </a:p>
        </p:txBody>
      </p:sp>
      <p:sp>
        <p:nvSpPr>
          <p:cNvPr id="13" name="CSVersion"/>
          <p:cNvSpPr/>
          <p:nvPr userDrawn="1"/>
        </p:nvSpPr>
        <p:spPr>
          <a:xfrm>
            <a:off x="5409696" y="4245694"/>
            <a:ext cx="54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800" dirty="0">
                <a:solidFill>
                  <a:srgbClr val="FFFFFF"/>
                </a:solidFill>
              </a:rPr>
              <a:t>V 14.11</a:t>
            </a:r>
          </a:p>
        </p:txBody>
      </p:sp>
      <p:pic>
        <p:nvPicPr>
          <p:cNvPr id="16" name="Picture 10" descr="RU_SIG_UNB_PMS186_100K.eps"/>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6165932" y="1206899"/>
            <a:ext cx="5405958" cy="13284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41819" y="2635763"/>
            <a:ext cx="1947037" cy="1947037"/>
          </a:xfrm>
          <a:prstGeom prst="rect">
            <a:avLst/>
          </a:prstGeom>
        </p:spPr>
      </p:pic>
    </p:spTree>
    <p:extLst>
      <p:ext uri="{BB962C8B-B14F-4D97-AF65-F5344CB8AC3E}">
        <p14:creationId xmlns:p14="http://schemas.microsoft.com/office/powerpoint/2010/main" val="2509977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No Content">
    <p:spTree>
      <p:nvGrpSpPr>
        <p:cNvPr id="1" name=""/>
        <p:cNvGrpSpPr/>
        <p:nvPr/>
      </p:nvGrpSpPr>
      <p:grpSpPr>
        <a:xfrm>
          <a:off x="0" y="0"/>
          <a:ext cx="0" cy="0"/>
          <a:chOff x="0" y="0"/>
          <a:chExt cx="0" cy="0"/>
        </a:xfrm>
      </p:grpSpPr>
      <p:sp>
        <p:nvSpPr>
          <p:cNvPr id="2" name="CSVersion"/>
          <p:cNvSpPr/>
          <p:nvPr userDrawn="1"/>
        </p:nvSpPr>
        <p:spPr>
          <a:xfrm>
            <a:off x="10800" y="6635667"/>
            <a:ext cx="54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800" dirty="0">
                <a:solidFill>
                  <a:schemeClr val="accent2"/>
                </a:solidFill>
              </a:rPr>
              <a:t>V 14.11</a:t>
            </a:r>
          </a:p>
        </p:txBody>
      </p:sp>
    </p:spTree>
    <p:extLst>
      <p:ext uri="{BB962C8B-B14F-4D97-AF65-F5344CB8AC3E}">
        <p14:creationId xmlns:p14="http://schemas.microsoft.com/office/powerpoint/2010/main" val="3844257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Only" preserve="1">
  <p:cSld name="Only Title">
    <p:spTree>
      <p:nvGrpSpPr>
        <p:cNvPr id="1" name=""/>
        <p:cNvGrpSpPr/>
        <p:nvPr/>
      </p:nvGrpSpPr>
      <p:grpSpPr>
        <a:xfrm>
          <a:off x="0" y="0"/>
          <a:ext cx="0" cy="0"/>
          <a:chOff x="0" y="0"/>
          <a:chExt cx="0" cy="0"/>
        </a:xfrm>
      </p:grpSpPr>
      <p:sp>
        <p:nvSpPr>
          <p:cNvPr id="2" name="CS Action title Placeholder"/>
          <p:cNvSpPr>
            <a:spLocks noGrp="1"/>
          </p:cNvSpPr>
          <p:nvPr>
            <p:ph type="title" hasCustomPrompt="1"/>
          </p:nvPr>
        </p:nvSpPr>
        <p:spPr/>
        <p:txBody>
          <a:bodyPr/>
          <a:lstStyle/>
          <a:p>
            <a:r>
              <a:rPr lang="en-US" dirty="0"/>
              <a:t>Click to insert action title</a:t>
            </a:r>
            <a:endParaRPr lang="de-DE" dirty="0"/>
          </a:p>
        </p:txBody>
      </p:sp>
    </p:spTree>
    <p:extLst>
      <p:ext uri="{BB962C8B-B14F-4D97-AF65-F5344CB8AC3E}">
        <p14:creationId xmlns:p14="http://schemas.microsoft.com/office/powerpoint/2010/main" val="2778117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Picture">
    <p:spTree>
      <p:nvGrpSpPr>
        <p:cNvPr id="1" name=""/>
        <p:cNvGrpSpPr/>
        <p:nvPr/>
      </p:nvGrpSpPr>
      <p:grpSpPr>
        <a:xfrm>
          <a:off x="0" y="0"/>
          <a:ext cx="0" cy="0"/>
          <a:chOff x="0" y="0"/>
          <a:chExt cx="0" cy="0"/>
        </a:xfrm>
      </p:grpSpPr>
      <p:sp>
        <p:nvSpPr>
          <p:cNvPr id="2" name="CS Action title Placeholder"/>
          <p:cNvSpPr>
            <a:spLocks noGrp="1"/>
          </p:cNvSpPr>
          <p:nvPr>
            <p:ph type="title" hasCustomPrompt="1"/>
          </p:nvPr>
        </p:nvSpPr>
        <p:spPr/>
        <p:txBody>
          <a:bodyPr/>
          <a:lstStyle/>
          <a:p>
            <a:r>
              <a:rPr lang="en-US" dirty="0"/>
              <a:t>Click to insert action title</a:t>
            </a:r>
            <a:endParaRPr lang="de-DE" dirty="0"/>
          </a:p>
        </p:txBody>
      </p:sp>
      <p:sp>
        <p:nvSpPr>
          <p:cNvPr id="8" name="CS Picture"/>
          <p:cNvSpPr>
            <a:spLocks noGrp="1"/>
          </p:cNvSpPr>
          <p:nvPr>
            <p:ph type="pic" sz="quarter" idx="13"/>
          </p:nvPr>
        </p:nvSpPr>
        <p:spPr>
          <a:xfrm>
            <a:off x="550862" y="1989138"/>
            <a:ext cx="8244000" cy="3780000"/>
          </a:xfrm>
          <a:solidFill>
            <a:schemeClr val="tx2">
              <a:lumMod val="20000"/>
              <a:lumOff val="80000"/>
            </a:schemeClr>
          </a:solidFill>
        </p:spPr>
        <p:txBody>
          <a:bodyPr anchor="ctr"/>
          <a:lstStyle>
            <a:lvl1pPr marL="0" indent="0" algn="ctr">
              <a:buNone/>
              <a:defRPr/>
            </a:lvl1pPr>
          </a:lstStyle>
          <a:p>
            <a:r>
              <a:rPr lang="de-DE"/>
              <a:t>Bild durch Klicken auf Symbol hinzufügen</a:t>
            </a:r>
            <a:endParaRPr lang="de-DE" dirty="0"/>
          </a:p>
        </p:txBody>
      </p:sp>
      <p:sp>
        <p:nvSpPr>
          <p:cNvPr id="4" name="CSVersion"/>
          <p:cNvSpPr/>
          <p:nvPr userDrawn="1"/>
        </p:nvSpPr>
        <p:spPr>
          <a:xfrm>
            <a:off x="10800" y="6635667"/>
            <a:ext cx="54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800" dirty="0">
                <a:solidFill>
                  <a:schemeClr val="accent2"/>
                </a:solidFill>
              </a:rPr>
              <a:t>V 14.11</a:t>
            </a:r>
          </a:p>
        </p:txBody>
      </p:sp>
    </p:spTree>
    <p:extLst>
      <p:ext uri="{BB962C8B-B14F-4D97-AF65-F5344CB8AC3E}">
        <p14:creationId xmlns:p14="http://schemas.microsoft.com/office/powerpoint/2010/main" val="2443406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r="6828" b="18370"/>
          <a:stretch/>
        </p:blipFill>
        <p:spPr>
          <a:xfrm>
            <a:off x="1" y="-145727"/>
            <a:ext cx="12192000" cy="6746223"/>
          </a:xfrm>
          <a:prstGeom prst="rect">
            <a:avLst/>
          </a:prstGeom>
        </p:spPr>
      </p:pic>
      <p:sp>
        <p:nvSpPr>
          <p:cNvPr id="9" name="Rectangle 8"/>
          <p:cNvSpPr/>
          <p:nvPr userDrawn="1"/>
        </p:nvSpPr>
        <p:spPr>
          <a:xfrm>
            <a:off x="0" y="-145726"/>
            <a:ext cx="12192001" cy="6746222"/>
          </a:xfrm>
          <a:prstGeom prst="rect">
            <a:avLst/>
          </a:prstGeom>
          <a:solidFill>
            <a:schemeClr val="bg1">
              <a:alpha val="64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2" name="CS Thank You"/>
          <p:cNvSpPr>
            <a:spLocks noGrp="1"/>
          </p:cNvSpPr>
          <p:nvPr>
            <p:ph type="title" hasCustomPrompt="1"/>
          </p:nvPr>
        </p:nvSpPr>
        <p:spPr>
          <a:xfrm>
            <a:off x="550800" y="3382480"/>
            <a:ext cx="4716000" cy="2592000"/>
          </a:xfrm>
          <a:solidFill>
            <a:srgbClr val="FFFFFF">
              <a:alpha val="90000"/>
            </a:srgbClr>
          </a:solidFill>
          <a:effectLst>
            <a:outerShdw blurRad="63500" sx="102000" sy="102000" algn="ctr" rotWithShape="0">
              <a:prstClr val="black">
                <a:alpha val="15000"/>
              </a:prstClr>
            </a:outerShdw>
          </a:effectLst>
        </p:spPr>
        <p:txBody>
          <a:bodyPr lIns="288000" tIns="180000" rIns="216000" bIns="180000"/>
          <a:lstStyle>
            <a:lvl1pPr>
              <a:defRPr/>
            </a:lvl1pPr>
          </a:lstStyle>
          <a:p>
            <a:r>
              <a:rPr lang="de-DE" dirty="0" err="1"/>
              <a:t>Thank</a:t>
            </a:r>
            <a:r>
              <a:rPr lang="de-DE" dirty="0"/>
              <a:t> </a:t>
            </a:r>
            <a:r>
              <a:rPr lang="de-DE" dirty="0" err="1"/>
              <a:t>you</a:t>
            </a:r>
            <a:r>
              <a:rPr lang="de-DE" dirty="0"/>
              <a:t>!</a:t>
            </a:r>
          </a:p>
        </p:txBody>
      </p:sp>
      <p:sp>
        <p:nvSpPr>
          <p:cNvPr id="7" name="CS Contact"/>
          <p:cNvSpPr>
            <a:spLocks noGrp="1"/>
          </p:cNvSpPr>
          <p:nvPr>
            <p:ph type="body" sz="quarter" idx="13"/>
          </p:nvPr>
        </p:nvSpPr>
        <p:spPr>
          <a:xfrm>
            <a:off x="838800" y="4354480"/>
            <a:ext cx="4284000" cy="1440000"/>
          </a:xfrm>
        </p:spPr>
        <p:txBody>
          <a:bodyPr anchor="b">
            <a:noAutofit/>
          </a:bodyPr>
          <a:lstStyle>
            <a:lvl1pPr marL="0" indent="0">
              <a:lnSpc>
                <a:spcPct val="120000"/>
              </a:lnSpc>
              <a:spcAft>
                <a:spcPts val="0"/>
              </a:spcAft>
              <a:buNone/>
              <a:defRPr sz="1200"/>
            </a:lvl1pPr>
          </a:lstStyle>
          <a:p>
            <a:pPr lvl="0"/>
            <a:r>
              <a:rPr lang="de-DE" dirty="0"/>
              <a:t>Textmasterformat bearbeiten</a:t>
            </a:r>
          </a:p>
        </p:txBody>
      </p:sp>
      <p:sp>
        <p:nvSpPr>
          <p:cNvPr id="6" name="CSVersion"/>
          <p:cNvSpPr/>
          <p:nvPr userDrawn="1"/>
        </p:nvSpPr>
        <p:spPr>
          <a:xfrm>
            <a:off x="10800" y="6515347"/>
            <a:ext cx="54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800" dirty="0">
                <a:solidFill>
                  <a:schemeClr val="accent2"/>
                </a:solidFill>
              </a:rPr>
              <a:t>V 14.11</a:t>
            </a:r>
          </a:p>
        </p:txBody>
      </p:sp>
      <p:pic>
        <p:nvPicPr>
          <p:cNvPr id="13" name="Picture 10" descr="RU_SIG_UNB_PMS186_100K.eps"/>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6165932" y="1206899"/>
            <a:ext cx="5405958" cy="13284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41819" y="2635763"/>
            <a:ext cx="1947037" cy="1947037"/>
          </a:xfrm>
          <a:prstGeom prst="rect">
            <a:avLst/>
          </a:prstGeom>
        </p:spPr>
      </p:pic>
    </p:spTree>
    <p:extLst>
      <p:ext uri="{BB962C8B-B14F-4D97-AF65-F5344CB8AC3E}">
        <p14:creationId xmlns:p14="http://schemas.microsoft.com/office/powerpoint/2010/main" val="3363568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spTree>
      <p:nvGrpSpPr>
        <p:cNvPr id="1" name=""/>
        <p:cNvGrpSpPr/>
        <p:nvPr/>
      </p:nvGrpSpPr>
      <p:grpSpPr>
        <a:xfrm>
          <a:off x="0" y="0"/>
          <a:ext cx="0" cy="0"/>
          <a:chOff x="0" y="0"/>
          <a:chExt cx="0" cy="0"/>
        </a:xfrm>
      </p:grpSpPr>
      <p:sp>
        <p:nvSpPr>
          <p:cNvPr id="2" name="CS Agenda"/>
          <p:cNvSpPr>
            <a:spLocks noGrp="1"/>
          </p:cNvSpPr>
          <p:nvPr>
            <p:ph type="title" hasCustomPrompt="1"/>
          </p:nvPr>
        </p:nvSpPr>
        <p:spPr/>
        <p:txBody>
          <a:bodyPr/>
          <a:lstStyle>
            <a:lvl1pPr>
              <a:defRPr/>
            </a:lvl1pPr>
          </a:lstStyle>
          <a:p>
            <a:r>
              <a:rPr lang="en-US" dirty="0"/>
              <a:t>Agenda</a:t>
            </a:r>
            <a:endParaRPr lang="de-DE" dirty="0"/>
          </a:p>
        </p:txBody>
      </p:sp>
      <p:sp>
        <p:nvSpPr>
          <p:cNvPr id="3" name="CS Agenda text Placeholder"/>
          <p:cNvSpPr>
            <a:spLocks noGrp="1"/>
          </p:cNvSpPr>
          <p:nvPr>
            <p:ph idx="1" hasCustomPrompt="1"/>
          </p:nvPr>
        </p:nvSpPr>
        <p:spPr>
          <a:xfrm>
            <a:off x="550800" y="1550320"/>
            <a:ext cx="8282050" cy="4686968"/>
          </a:xfrm>
        </p:spPr>
        <p:txBody>
          <a:bodyPr>
            <a:normAutofit/>
          </a:bodyPr>
          <a:lstStyle>
            <a:lvl1pPr marL="342900" indent="-342900">
              <a:buClr>
                <a:srgbClr val="C00000"/>
              </a:buClr>
              <a:buFont typeface="+mj-lt"/>
              <a:buAutoNum type="arabicPeriod"/>
              <a:defRPr sz="1800" b="1">
                <a:solidFill>
                  <a:srgbClr val="E31836"/>
                </a:solidFill>
              </a:defRPr>
            </a:lvl1pPr>
            <a:lvl2pPr marL="714375" indent="-266700">
              <a:buClr>
                <a:schemeClr val="accent1"/>
              </a:buClr>
              <a:buFont typeface="+mj-lt"/>
              <a:buAutoNum type="alphaLcPeriod"/>
              <a:defRPr sz="1800" b="1"/>
            </a:lvl2pPr>
            <a:lvl3pPr marL="990600" indent="-276225">
              <a:buClr>
                <a:schemeClr val="accent1"/>
              </a:buClr>
              <a:buFont typeface="+mj-lt"/>
              <a:buAutoNum type="romanLcPeriod"/>
              <a:defRPr sz="1800" b="1"/>
            </a:lvl3pPr>
            <a:lvl4pPr marL="1257300" indent="-266700">
              <a:buClr>
                <a:schemeClr val="accent1"/>
              </a:buClr>
              <a:defRPr sz="1800" b="1"/>
            </a:lvl4pPr>
            <a:lvl5pPr marL="1524000" indent="-266700">
              <a:buClr>
                <a:schemeClr val="accent1"/>
              </a:buClr>
              <a:defRPr sz="1800" b="1"/>
            </a:lvl5pPr>
          </a:lstStyle>
          <a:p>
            <a:pPr lvl="0"/>
            <a:r>
              <a:rPr lang="en-US" dirty="0"/>
              <a:t>Click to edit agenda text – One topic per paragraph. Highlight current topic with bold, black type – </a:t>
            </a:r>
          </a:p>
          <a:p>
            <a:pPr lvl="0"/>
            <a:endParaRPr lang="de-DE" dirty="0"/>
          </a:p>
          <a:p>
            <a:pPr lvl="0"/>
            <a:endParaRPr lang="de-DE" dirty="0"/>
          </a:p>
        </p:txBody>
      </p:sp>
      <p:sp>
        <p:nvSpPr>
          <p:cNvPr id="4" name="CSVersion"/>
          <p:cNvSpPr/>
          <p:nvPr userDrawn="1"/>
        </p:nvSpPr>
        <p:spPr>
          <a:xfrm>
            <a:off x="10800" y="6635667"/>
            <a:ext cx="54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800" dirty="0">
                <a:solidFill>
                  <a:schemeClr val="accent2"/>
                </a:solidFill>
              </a:rPr>
              <a:t>V 14.11</a:t>
            </a:r>
          </a:p>
        </p:txBody>
      </p:sp>
    </p:spTree>
    <p:extLst>
      <p:ext uri="{BB962C8B-B14F-4D97-AF65-F5344CB8AC3E}">
        <p14:creationId xmlns:p14="http://schemas.microsoft.com/office/powerpoint/2010/main" val="545523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Fixed Picture)">
    <p:spTree>
      <p:nvGrpSpPr>
        <p:cNvPr id="1" name=""/>
        <p:cNvGrpSpPr/>
        <p:nvPr/>
      </p:nvGrpSpPr>
      <p:grpSpPr>
        <a:xfrm>
          <a:off x="0" y="0"/>
          <a:ext cx="0" cy="0"/>
          <a:chOff x="0" y="0"/>
          <a:chExt cx="0" cy="0"/>
        </a:xfrm>
      </p:grpSpPr>
      <p:sp>
        <p:nvSpPr>
          <p:cNvPr id="12" name="CS Action title Placeholder"/>
          <p:cNvSpPr>
            <a:spLocks noGrp="1"/>
          </p:cNvSpPr>
          <p:nvPr>
            <p:ph type="title" hasCustomPrompt="1"/>
          </p:nvPr>
        </p:nvSpPr>
        <p:spPr>
          <a:xfrm>
            <a:off x="550800" y="3790800"/>
            <a:ext cx="6624000" cy="1980000"/>
          </a:xfrm>
          <a:solidFill>
            <a:srgbClr val="FFFFFF">
              <a:alpha val="90000"/>
            </a:srgbClr>
          </a:solidFill>
          <a:effectLst>
            <a:outerShdw blurRad="63500" sx="102000" sy="102000" algn="ctr" rotWithShape="0">
              <a:prstClr val="black">
                <a:alpha val="15000"/>
              </a:prstClr>
            </a:outerShdw>
          </a:effectLst>
        </p:spPr>
        <p:txBody>
          <a:bodyPr lIns="288000" tIns="180000" rIns="216000" bIns="180000"/>
          <a:lstStyle/>
          <a:p>
            <a:r>
              <a:rPr lang="en-US" dirty="0"/>
              <a:t>Click to insert action title</a:t>
            </a:r>
            <a:endParaRPr lang="de-DE" dirty="0"/>
          </a:p>
        </p:txBody>
      </p:sp>
      <p:sp>
        <p:nvSpPr>
          <p:cNvPr id="5" name="CSVersion"/>
          <p:cNvSpPr/>
          <p:nvPr userDrawn="1"/>
        </p:nvSpPr>
        <p:spPr>
          <a:xfrm>
            <a:off x="10800" y="6635667"/>
            <a:ext cx="54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800" dirty="0">
                <a:solidFill>
                  <a:schemeClr val="accent2"/>
                </a:solidFill>
              </a:rPr>
              <a:t>V 14.11</a:t>
            </a:r>
          </a:p>
        </p:txBody>
      </p:sp>
    </p:spTree>
    <p:extLst>
      <p:ext uri="{BB962C8B-B14F-4D97-AF65-F5344CB8AC3E}">
        <p14:creationId xmlns:p14="http://schemas.microsoft.com/office/powerpoint/2010/main" val="1406850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Variable Pictur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6828" b="18370"/>
          <a:stretch/>
        </p:blipFill>
        <p:spPr>
          <a:xfrm>
            <a:off x="1" y="-145727"/>
            <a:ext cx="12192000" cy="6746223"/>
          </a:xfrm>
          <a:prstGeom prst="rect">
            <a:avLst/>
          </a:prstGeom>
        </p:spPr>
      </p:pic>
      <p:sp>
        <p:nvSpPr>
          <p:cNvPr id="7" name="Rectangle 6"/>
          <p:cNvSpPr/>
          <p:nvPr userDrawn="1"/>
        </p:nvSpPr>
        <p:spPr>
          <a:xfrm>
            <a:off x="0" y="-145726"/>
            <a:ext cx="12192001" cy="6746222"/>
          </a:xfrm>
          <a:prstGeom prst="rect">
            <a:avLst/>
          </a:prstGeom>
          <a:solidFill>
            <a:schemeClr val="bg1">
              <a:alpha val="64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2" name="CS Action title Placeholder"/>
          <p:cNvSpPr>
            <a:spLocks noGrp="1"/>
          </p:cNvSpPr>
          <p:nvPr>
            <p:ph type="title" hasCustomPrompt="1"/>
          </p:nvPr>
        </p:nvSpPr>
        <p:spPr>
          <a:xfrm>
            <a:off x="550800" y="3790800"/>
            <a:ext cx="6624000" cy="1980000"/>
          </a:xfrm>
          <a:solidFill>
            <a:srgbClr val="FFFFFF">
              <a:alpha val="90000"/>
            </a:srgbClr>
          </a:solidFill>
          <a:effectLst>
            <a:outerShdw blurRad="63500" sx="102000" sy="102000" algn="ctr" rotWithShape="0">
              <a:prstClr val="black">
                <a:alpha val="15000"/>
              </a:prstClr>
            </a:outerShdw>
          </a:effectLst>
        </p:spPr>
        <p:txBody>
          <a:bodyPr lIns="288000" tIns="180000" rIns="216000" bIns="180000"/>
          <a:lstStyle/>
          <a:p>
            <a:r>
              <a:rPr lang="en-US" dirty="0"/>
              <a:t>Click to insert action title</a:t>
            </a:r>
            <a:endParaRPr lang="de-DE" dirty="0"/>
          </a:p>
        </p:txBody>
      </p:sp>
      <p:sp>
        <p:nvSpPr>
          <p:cNvPr id="4" name="CSVersion"/>
          <p:cNvSpPr/>
          <p:nvPr userDrawn="1"/>
        </p:nvSpPr>
        <p:spPr>
          <a:xfrm>
            <a:off x="10800" y="6635667"/>
            <a:ext cx="54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800" dirty="0">
                <a:solidFill>
                  <a:schemeClr val="accent2"/>
                </a:solidFill>
              </a:rPr>
              <a:t>V 14.11</a:t>
            </a:r>
          </a:p>
        </p:txBody>
      </p:sp>
      <p:pic>
        <p:nvPicPr>
          <p:cNvPr id="5" name="Picture 10" descr="RU_SIG_UNB_PMS186_100K.eps"/>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6165932" y="1206899"/>
            <a:ext cx="5405958" cy="13284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41819" y="2635763"/>
            <a:ext cx="1947037" cy="1947037"/>
          </a:xfrm>
          <a:prstGeom prst="rect">
            <a:avLst/>
          </a:prstGeom>
        </p:spPr>
      </p:pic>
    </p:spTree>
    <p:extLst>
      <p:ext uri="{BB962C8B-B14F-4D97-AF65-F5344CB8AC3E}">
        <p14:creationId xmlns:p14="http://schemas.microsoft.com/office/powerpoint/2010/main" val="2473468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Title and Content (Standard)">
    <p:spTree>
      <p:nvGrpSpPr>
        <p:cNvPr id="1" name=""/>
        <p:cNvGrpSpPr/>
        <p:nvPr/>
      </p:nvGrpSpPr>
      <p:grpSpPr>
        <a:xfrm>
          <a:off x="0" y="0"/>
          <a:ext cx="0" cy="0"/>
          <a:chOff x="0" y="0"/>
          <a:chExt cx="0" cy="0"/>
        </a:xfrm>
      </p:grpSpPr>
      <p:sp>
        <p:nvSpPr>
          <p:cNvPr id="2" name="CS Action title Placeholder"/>
          <p:cNvSpPr>
            <a:spLocks noGrp="1"/>
          </p:cNvSpPr>
          <p:nvPr>
            <p:ph type="title" hasCustomPrompt="1"/>
          </p:nvPr>
        </p:nvSpPr>
        <p:spPr/>
        <p:txBody>
          <a:bodyPr/>
          <a:lstStyle/>
          <a:p>
            <a:r>
              <a:rPr lang="en-US" dirty="0"/>
              <a:t>Click to insert action title</a:t>
            </a:r>
            <a:endParaRPr lang="de-DE" dirty="0"/>
          </a:p>
        </p:txBody>
      </p:sp>
      <p:sp>
        <p:nvSpPr>
          <p:cNvPr id="3" name="CS Body text Placeholder"/>
          <p:cNvSpPr>
            <a:spLocks noGrp="1"/>
          </p:cNvSpPr>
          <p:nvPr>
            <p:ph idx="1" hasCustomPrompt="1"/>
          </p:nvPr>
        </p:nvSpPr>
        <p:spPr/>
        <p:txBody>
          <a:bodyPr/>
          <a:lstStyle>
            <a:lvl1pPr marL="182563" indent="-182563">
              <a:buClr>
                <a:srgbClr val="C00000"/>
              </a:buClr>
              <a:buFont typeface="Wingdings" panose="05000000000000000000" pitchFamily="2" charset="2"/>
              <a:buChar char="§"/>
              <a:defRPr/>
            </a:lvl1pPr>
            <a:lvl2pPr marL="406400" indent="-223838">
              <a:buClr>
                <a:srgbClr val="C00000"/>
              </a:buClr>
              <a:buFont typeface="Wingdings" panose="05000000000000000000" pitchFamily="2" charset="2"/>
              <a:buChar char="§"/>
              <a:defRPr/>
            </a:lvl2pPr>
            <a:lvl3pPr marL="630238" indent="-223838">
              <a:buClr>
                <a:srgbClr val="C00000"/>
              </a:buClr>
              <a:buFont typeface="Wingdings" panose="05000000000000000000" pitchFamily="2" charset="2"/>
              <a:buChar char="§"/>
              <a:defRPr/>
            </a:lvl3pPr>
            <a:lvl4pPr marL="854075" indent="-223838">
              <a:buClr>
                <a:srgbClr val="C00000"/>
              </a:buClr>
              <a:buFont typeface="Wingdings" panose="05000000000000000000" pitchFamily="2" charset="2"/>
              <a:buChar char="§"/>
              <a:defRPr/>
            </a:lvl4pPr>
            <a:lvl5pPr marL="1076325" indent="-212725">
              <a:buClr>
                <a:srgbClr val="C00000"/>
              </a:buClr>
              <a:buFont typeface="Wingdings" panose="05000000000000000000" pitchFamily="2" charset="2"/>
              <a:buChar char="§"/>
              <a:defRPr/>
            </a:lvl5pPr>
          </a:lstStyle>
          <a:p>
            <a:pPr lvl="0"/>
            <a:r>
              <a:rPr lang="de-DE" dirty="0"/>
              <a:t>Click </a:t>
            </a:r>
            <a:r>
              <a:rPr lang="de-DE" dirty="0" err="1"/>
              <a:t>to</a:t>
            </a:r>
            <a:r>
              <a:rPr lang="de-DE" dirty="0"/>
              <a:t> </a:t>
            </a:r>
            <a:r>
              <a:rPr lang="de-DE" dirty="0" err="1"/>
              <a:t>insert</a:t>
            </a:r>
            <a:r>
              <a:rPr lang="de-DE" dirty="0"/>
              <a:t>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4" name="CSVersion"/>
          <p:cNvSpPr/>
          <p:nvPr userDrawn="1"/>
        </p:nvSpPr>
        <p:spPr>
          <a:xfrm>
            <a:off x="10800" y="6635667"/>
            <a:ext cx="54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800" dirty="0">
                <a:solidFill>
                  <a:schemeClr val="accent2"/>
                </a:solidFill>
              </a:rPr>
              <a:t>V 14.11</a:t>
            </a:r>
          </a:p>
        </p:txBody>
      </p:sp>
    </p:spTree>
    <p:extLst>
      <p:ext uri="{BB962C8B-B14F-4D97-AF65-F5344CB8AC3E}">
        <p14:creationId xmlns:p14="http://schemas.microsoft.com/office/powerpoint/2010/main" val="1274346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Swoosh 1)">
    <p:spTree>
      <p:nvGrpSpPr>
        <p:cNvPr id="1" name=""/>
        <p:cNvGrpSpPr/>
        <p:nvPr/>
      </p:nvGrpSpPr>
      <p:grpSpPr>
        <a:xfrm>
          <a:off x="0" y="0"/>
          <a:ext cx="0" cy="0"/>
          <a:chOff x="0" y="0"/>
          <a:chExt cx="0" cy="0"/>
        </a:xfrm>
      </p:grpSpPr>
      <p:sp>
        <p:nvSpPr>
          <p:cNvPr id="2" name="CS Action title Placeholder"/>
          <p:cNvSpPr>
            <a:spLocks noGrp="1"/>
          </p:cNvSpPr>
          <p:nvPr>
            <p:ph type="title" hasCustomPrompt="1"/>
          </p:nvPr>
        </p:nvSpPr>
        <p:spPr/>
        <p:txBody>
          <a:bodyPr/>
          <a:lstStyle/>
          <a:p>
            <a:r>
              <a:rPr lang="en-US" dirty="0"/>
              <a:t>Click to insert action title</a:t>
            </a:r>
            <a:endParaRPr lang="de-DE" dirty="0"/>
          </a:p>
        </p:txBody>
      </p:sp>
      <p:sp>
        <p:nvSpPr>
          <p:cNvPr id="3" name="CS Body text Placeholder"/>
          <p:cNvSpPr>
            <a:spLocks noGrp="1"/>
          </p:cNvSpPr>
          <p:nvPr>
            <p:ph idx="1" hasCustomPrompt="1"/>
          </p:nvPr>
        </p:nvSpPr>
        <p:spPr/>
        <p:txBody>
          <a:bodyPr/>
          <a:lstStyle>
            <a:lvl1pPr>
              <a:buClr>
                <a:srgbClr val="C00000"/>
              </a:buClr>
              <a:defRPr/>
            </a:lvl1pPr>
          </a:lstStyle>
          <a:p>
            <a:pPr lvl="0"/>
            <a:r>
              <a:rPr lang="de-DE" dirty="0"/>
              <a:t>Click </a:t>
            </a:r>
            <a:r>
              <a:rPr lang="de-DE" dirty="0" err="1"/>
              <a:t>to</a:t>
            </a:r>
            <a:r>
              <a:rPr lang="de-DE" dirty="0"/>
              <a:t> </a:t>
            </a:r>
            <a:r>
              <a:rPr lang="de-DE" dirty="0" err="1"/>
              <a:t>insert</a:t>
            </a:r>
            <a:r>
              <a:rPr lang="de-DE" dirty="0"/>
              <a:t>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5" name="CSVersion"/>
          <p:cNvSpPr/>
          <p:nvPr userDrawn="1"/>
        </p:nvSpPr>
        <p:spPr>
          <a:xfrm>
            <a:off x="10800" y="6635667"/>
            <a:ext cx="54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800" dirty="0">
                <a:solidFill>
                  <a:schemeClr val="accent2"/>
                </a:solidFill>
              </a:rPr>
              <a:t>V 14.11</a:t>
            </a:r>
          </a:p>
        </p:txBody>
      </p:sp>
    </p:spTree>
    <p:extLst>
      <p:ext uri="{BB962C8B-B14F-4D97-AF65-F5344CB8AC3E}">
        <p14:creationId xmlns:p14="http://schemas.microsoft.com/office/powerpoint/2010/main" val="4118125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Swoosh 2)">
    <p:spTree>
      <p:nvGrpSpPr>
        <p:cNvPr id="1" name=""/>
        <p:cNvGrpSpPr/>
        <p:nvPr/>
      </p:nvGrpSpPr>
      <p:grpSpPr>
        <a:xfrm>
          <a:off x="0" y="0"/>
          <a:ext cx="0" cy="0"/>
          <a:chOff x="0" y="0"/>
          <a:chExt cx="0" cy="0"/>
        </a:xfrm>
      </p:grpSpPr>
      <p:sp>
        <p:nvSpPr>
          <p:cNvPr id="2" name="CS Action title Placeholder"/>
          <p:cNvSpPr>
            <a:spLocks noGrp="1"/>
          </p:cNvSpPr>
          <p:nvPr>
            <p:ph type="title" hasCustomPrompt="1"/>
          </p:nvPr>
        </p:nvSpPr>
        <p:spPr/>
        <p:txBody>
          <a:bodyPr/>
          <a:lstStyle/>
          <a:p>
            <a:r>
              <a:rPr lang="en-US" dirty="0"/>
              <a:t>Click to insert action title</a:t>
            </a:r>
            <a:endParaRPr lang="de-DE" dirty="0"/>
          </a:p>
        </p:txBody>
      </p:sp>
      <p:sp>
        <p:nvSpPr>
          <p:cNvPr id="6" name="CS Body text Placeholder"/>
          <p:cNvSpPr>
            <a:spLocks noGrp="1"/>
          </p:cNvSpPr>
          <p:nvPr>
            <p:ph idx="1" hasCustomPrompt="1"/>
          </p:nvPr>
        </p:nvSpPr>
        <p:spPr>
          <a:xfrm>
            <a:off x="550800" y="1728000"/>
            <a:ext cx="8282050" cy="4500000"/>
          </a:xfrm>
        </p:spPr>
        <p:txBody>
          <a:bodyPr/>
          <a:lstStyle>
            <a:lvl1pPr marL="182563" indent="-182563">
              <a:buClr>
                <a:srgbClr val="C00000"/>
              </a:buClr>
              <a:buFont typeface="Wingdings" panose="05000000000000000000" pitchFamily="2" charset="2"/>
              <a:buChar char="§"/>
              <a:defRPr/>
            </a:lvl1pPr>
            <a:lvl2pPr marL="406400" indent="-223838">
              <a:buClr>
                <a:srgbClr val="C00000"/>
              </a:buClr>
              <a:buFont typeface="Wingdings" panose="05000000000000000000" pitchFamily="2" charset="2"/>
              <a:buChar char="§"/>
              <a:defRPr/>
            </a:lvl2pPr>
            <a:lvl3pPr marL="630238" indent="-223838">
              <a:buClr>
                <a:srgbClr val="C00000"/>
              </a:buClr>
              <a:buFont typeface="Wingdings" panose="05000000000000000000" pitchFamily="2" charset="2"/>
              <a:buChar char="§"/>
              <a:defRPr/>
            </a:lvl3pPr>
            <a:lvl4pPr marL="854075" indent="-223838">
              <a:buClr>
                <a:srgbClr val="C00000"/>
              </a:buClr>
              <a:buFont typeface="Wingdings" panose="05000000000000000000" pitchFamily="2" charset="2"/>
              <a:buChar char="§"/>
              <a:defRPr/>
            </a:lvl4pPr>
            <a:lvl5pPr marL="1076325" indent="-212725">
              <a:buClr>
                <a:srgbClr val="C00000"/>
              </a:buClr>
              <a:buFont typeface="Wingdings" panose="05000000000000000000" pitchFamily="2" charset="2"/>
              <a:buChar char="§"/>
              <a:defRPr/>
            </a:lvl5pPr>
          </a:lstStyle>
          <a:p>
            <a:pPr lvl="0"/>
            <a:r>
              <a:rPr lang="de-DE" dirty="0"/>
              <a:t>Click </a:t>
            </a:r>
            <a:r>
              <a:rPr lang="de-DE" dirty="0" err="1"/>
              <a:t>to</a:t>
            </a:r>
            <a:r>
              <a:rPr lang="de-DE" dirty="0"/>
              <a:t> </a:t>
            </a:r>
            <a:r>
              <a:rPr lang="de-DE" dirty="0" err="1"/>
              <a:t>insert</a:t>
            </a:r>
            <a:r>
              <a:rPr lang="de-DE" dirty="0"/>
              <a:t>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Tree>
    <p:extLst>
      <p:ext uri="{BB962C8B-B14F-4D97-AF65-F5344CB8AC3E}">
        <p14:creationId xmlns:p14="http://schemas.microsoft.com/office/powerpoint/2010/main" val="3141565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Gradient)">
    <p:spTree>
      <p:nvGrpSpPr>
        <p:cNvPr id="1" name=""/>
        <p:cNvGrpSpPr/>
        <p:nvPr/>
      </p:nvGrpSpPr>
      <p:grpSpPr>
        <a:xfrm>
          <a:off x="0" y="0"/>
          <a:ext cx="0" cy="0"/>
          <a:chOff x="0" y="0"/>
          <a:chExt cx="0" cy="0"/>
        </a:xfrm>
      </p:grpSpPr>
      <p:sp>
        <p:nvSpPr>
          <p:cNvPr id="2" name="CS Action title Placeholder"/>
          <p:cNvSpPr>
            <a:spLocks noGrp="1"/>
          </p:cNvSpPr>
          <p:nvPr>
            <p:ph type="title" hasCustomPrompt="1"/>
          </p:nvPr>
        </p:nvSpPr>
        <p:spPr/>
        <p:txBody>
          <a:bodyPr/>
          <a:lstStyle/>
          <a:p>
            <a:r>
              <a:rPr lang="en-US" dirty="0"/>
              <a:t>Click to insert action title</a:t>
            </a:r>
            <a:endParaRPr lang="de-DE" dirty="0"/>
          </a:p>
        </p:txBody>
      </p:sp>
      <p:sp>
        <p:nvSpPr>
          <p:cNvPr id="4" name="CSVersion"/>
          <p:cNvSpPr/>
          <p:nvPr userDrawn="1"/>
        </p:nvSpPr>
        <p:spPr>
          <a:xfrm>
            <a:off x="10800" y="6635667"/>
            <a:ext cx="54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800" dirty="0">
                <a:solidFill>
                  <a:schemeClr val="accent2"/>
                </a:solidFill>
              </a:rPr>
              <a:t>V 14.11</a:t>
            </a:r>
          </a:p>
        </p:txBody>
      </p:sp>
      <p:sp>
        <p:nvSpPr>
          <p:cNvPr id="5" name="CS Body text Placeholder"/>
          <p:cNvSpPr>
            <a:spLocks noGrp="1"/>
          </p:cNvSpPr>
          <p:nvPr>
            <p:ph idx="1" hasCustomPrompt="1"/>
          </p:nvPr>
        </p:nvSpPr>
        <p:spPr>
          <a:xfrm>
            <a:off x="550800" y="1728000"/>
            <a:ext cx="8282050" cy="4500000"/>
          </a:xfrm>
        </p:spPr>
        <p:txBody>
          <a:bodyPr/>
          <a:lstStyle>
            <a:lvl1pPr marL="182563" indent="-182563">
              <a:buClr>
                <a:srgbClr val="C00000"/>
              </a:buClr>
              <a:buFont typeface="Wingdings" panose="05000000000000000000" pitchFamily="2" charset="2"/>
              <a:buChar char="§"/>
              <a:defRPr/>
            </a:lvl1pPr>
            <a:lvl2pPr marL="406400" indent="-223838">
              <a:buClr>
                <a:srgbClr val="C00000"/>
              </a:buClr>
              <a:buFont typeface="Wingdings" panose="05000000000000000000" pitchFamily="2" charset="2"/>
              <a:buChar char="§"/>
              <a:defRPr/>
            </a:lvl2pPr>
            <a:lvl3pPr marL="630238" indent="-223838">
              <a:buClr>
                <a:srgbClr val="C00000"/>
              </a:buClr>
              <a:buFont typeface="Wingdings" panose="05000000000000000000" pitchFamily="2" charset="2"/>
              <a:buChar char="§"/>
              <a:defRPr/>
            </a:lvl3pPr>
            <a:lvl4pPr marL="854075" indent="-223838">
              <a:buClr>
                <a:srgbClr val="C00000"/>
              </a:buClr>
              <a:buFont typeface="Wingdings" panose="05000000000000000000" pitchFamily="2" charset="2"/>
              <a:buChar char="§"/>
              <a:defRPr/>
            </a:lvl4pPr>
            <a:lvl5pPr marL="1076325" indent="-212725">
              <a:buClr>
                <a:srgbClr val="C00000"/>
              </a:buClr>
              <a:buFont typeface="Wingdings" panose="05000000000000000000" pitchFamily="2" charset="2"/>
              <a:buChar char="§"/>
              <a:defRPr/>
            </a:lvl5pPr>
          </a:lstStyle>
          <a:p>
            <a:pPr lvl="0"/>
            <a:r>
              <a:rPr lang="de-DE" dirty="0"/>
              <a:t>Click </a:t>
            </a:r>
            <a:r>
              <a:rPr lang="de-DE" dirty="0" err="1"/>
              <a:t>to</a:t>
            </a:r>
            <a:r>
              <a:rPr lang="de-DE" dirty="0"/>
              <a:t> </a:t>
            </a:r>
            <a:r>
              <a:rPr lang="de-DE" dirty="0" err="1"/>
              <a:t>insert</a:t>
            </a:r>
            <a:r>
              <a:rPr lang="de-DE" dirty="0"/>
              <a:t>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Tree>
    <p:extLst>
      <p:ext uri="{BB962C8B-B14F-4D97-AF65-F5344CB8AC3E}">
        <p14:creationId xmlns:p14="http://schemas.microsoft.com/office/powerpoint/2010/main" val="1591847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Numbering">
    <p:spTree>
      <p:nvGrpSpPr>
        <p:cNvPr id="1" name=""/>
        <p:cNvGrpSpPr/>
        <p:nvPr/>
      </p:nvGrpSpPr>
      <p:grpSpPr>
        <a:xfrm>
          <a:off x="0" y="0"/>
          <a:ext cx="0" cy="0"/>
          <a:chOff x="0" y="0"/>
          <a:chExt cx="0" cy="0"/>
        </a:xfrm>
      </p:grpSpPr>
      <p:sp>
        <p:nvSpPr>
          <p:cNvPr id="2" name="CS Action title Placeholder"/>
          <p:cNvSpPr>
            <a:spLocks noGrp="1"/>
          </p:cNvSpPr>
          <p:nvPr>
            <p:ph type="title" hasCustomPrompt="1"/>
          </p:nvPr>
        </p:nvSpPr>
        <p:spPr/>
        <p:txBody>
          <a:bodyPr/>
          <a:lstStyle/>
          <a:p>
            <a:r>
              <a:rPr lang="en-US" dirty="0"/>
              <a:t>Click to insert action title</a:t>
            </a:r>
            <a:endParaRPr lang="de-DE" dirty="0"/>
          </a:p>
        </p:txBody>
      </p:sp>
      <p:sp>
        <p:nvSpPr>
          <p:cNvPr id="4" name="CSVersion"/>
          <p:cNvSpPr/>
          <p:nvPr userDrawn="1"/>
        </p:nvSpPr>
        <p:spPr>
          <a:xfrm>
            <a:off x="10800" y="6635667"/>
            <a:ext cx="54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800" dirty="0">
                <a:solidFill>
                  <a:schemeClr val="accent2"/>
                </a:solidFill>
              </a:rPr>
              <a:t>V 14.11</a:t>
            </a:r>
          </a:p>
        </p:txBody>
      </p:sp>
      <p:sp>
        <p:nvSpPr>
          <p:cNvPr id="5" name="CS Body text Placeholder"/>
          <p:cNvSpPr>
            <a:spLocks noGrp="1"/>
          </p:cNvSpPr>
          <p:nvPr>
            <p:ph idx="1" hasCustomPrompt="1"/>
          </p:nvPr>
        </p:nvSpPr>
        <p:spPr>
          <a:xfrm>
            <a:off x="550800" y="1728000"/>
            <a:ext cx="8282050" cy="4500000"/>
          </a:xfrm>
        </p:spPr>
        <p:txBody>
          <a:bodyPr/>
          <a:lstStyle>
            <a:lvl1pPr marL="182563" indent="-182563">
              <a:buClr>
                <a:srgbClr val="C00000"/>
              </a:buClr>
              <a:buFont typeface="Wingdings" panose="05000000000000000000" pitchFamily="2" charset="2"/>
              <a:buChar char="§"/>
              <a:defRPr/>
            </a:lvl1pPr>
            <a:lvl2pPr marL="406400" indent="-223838">
              <a:buClr>
                <a:srgbClr val="C00000"/>
              </a:buClr>
              <a:buFont typeface="Wingdings" panose="05000000000000000000" pitchFamily="2" charset="2"/>
              <a:buChar char="§"/>
              <a:defRPr/>
            </a:lvl2pPr>
            <a:lvl3pPr marL="630238" indent="-223838">
              <a:buClr>
                <a:srgbClr val="C00000"/>
              </a:buClr>
              <a:buFont typeface="Wingdings" panose="05000000000000000000" pitchFamily="2" charset="2"/>
              <a:buChar char="§"/>
              <a:defRPr/>
            </a:lvl3pPr>
            <a:lvl4pPr marL="854075" indent="-223838">
              <a:buClr>
                <a:srgbClr val="C00000"/>
              </a:buClr>
              <a:buFont typeface="Wingdings" panose="05000000000000000000" pitchFamily="2" charset="2"/>
              <a:buChar char="§"/>
              <a:defRPr/>
            </a:lvl4pPr>
            <a:lvl5pPr marL="1076325" indent="-212725">
              <a:buClr>
                <a:srgbClr val="C00000"/>
              </a:buClr>
              <a:buFont typeface="Wingdings" panose="05000000000000000000" pitchFamily="2" charset="2"/>
              <a:buChar char="§"/>
              <a:defRPr/>
            </a:lvl5pPr>
          </a:lstStyle>
          <a:p>
            <a:pPr lvl="0"/>
            <a:r>
              <a:rPr lang="de-DE" dirty="0"/>
              <a:t>Click </a:t>
            </a:r>
            <a:r>
              <a:rPr lang="de-DE" dirty="0" err="1"/>
              <a:t>to</a:t>
            </a:r>
            <a:r>
              <a:rPr lang="de-DE" dirty="0"/>
              <a:t> </a:t>
            </a:r>
            <a:r>
              <a:rPr lang="de-DE" dirty="0" err="1"/>
              <a:t>insert</a:t>
            </a:r>
            <a:r>
              <a:rPr lang="de-DE" dirty="0"/>
              <a:t>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Tree>
    <p:extLst>
      <p:ext uri="{BB962C8B-B14F-4D97-AF65-F5344CB8AC3E}">
        <p14:creationId xmlns:p14="http://schemas.microsoft.com/office/powerpoint/2010/main" val="4176714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CS Bottom"/>
          <p:cNvSpPr/>
          <p:nvPr userDrawn="1"/>
        </p:nvSpPr>
        <p:spPr bwMode="gray">
          <a:xfrm>
            <a:off x="0" y="6597351"/>
            <a:ext cx="12192000" cy="260649"/>
          </a:xfrm>
          <a:prstGeom prst="rect">
            <a:avLst/>
          </a:prstGeom>
          <a:solidFill>
            <a:srgbClr val="E41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p>
        </p:txBody>
      </p:sp>
      <p:sp>
        <p:nvSpPr>
          <p:cNvPr id="9" name="CS Copyright"/>
          <p:cNvSpPr txBox="1"/>
          <p:nvPr userDrawn="1"/>
        </p:nvSpPr>
        <p:spPr bwMode="gray">
          <a:xfrm>
            <a:off x="550864" y="6597351"/>
            <a:ext cx="1332668" cy="256633"/>
          </a:xfrm>
          <a:prstGeom prst="rect">
            <a:avLst/>
          </a:prstGeom>
          <a:noFill/>
        </p:spPr>
        <p:txBody>
          <a:bodyPr wrap="none" lIns="0" tIns="0" rIns="0" bIns="0" rtlCol="0" anchor="ctr" anchorCtr="0">
            <a:noAutofit/>
          </a:bodyPr>
          <a:lstStyle/>
          <a:p>
            <a:r>
              <a:rPr lang="de-DE" sz="900" b="1" dirty="0">
                <a:solidFill>
                  <a:schemeClr val="bg1"/>
                </a:solidFill>
                <a:latin typeface="+mj-lt"/>
              </a:rPr>
              <a:t>© Rutgers University     |</a:t>
            </a:r>
          </a:p>
        </p:txBody>
      </p:sp>
      <p:sp>
        <p:nvSpPr>
          <p:cNvPr id="2" name="CS Action title Placeholder"/>
          <p:cNvSpPr>
            <a:spLocks noGrp="1"/>
          </p:cNvSpPr>
          <p:nvPr>
            <p:ph type="title"/>
          </p:nvPr>
        </p:nvSpPr>
        <p:spPr>
          <a:xfrm>
            <a:off x="550800" y="316800"/>
            <a:ext cx="9468000" cy="1134000"/>
          </a:xfrm>
          <a:prstGeom prst="rect">
            <a:avLst/>
          </a:prstGeom>
        </p:spPr>
        <p:txBody>
          <a:bodyPr vert="horz" lIns="0" tIns="0" rIns="0" bIns="0" rtlCol="0" anchor="t" anchorCtr="0">
            <a:noAutofit/>
          </a:bodyPr>
          <a:lstStyle/>
          <a:p>
            <a:r>
              <a:rPr lang="en-US" dirty="0"/>
              <a:t>Click to insert action title</a:t>
            </a:r>
            <a:endParaRPr lang="de-DE" dirty="0"/>
          </a:p>
        </p:txBody>
      </p:sp>
      <p:sp>
        <p:nvSpPr>
          <p:cNvPr id="3" name="CS Body text Placeholder"/>
          <p:cNvSpPr>
            <a:spLocks noGrp="1"/>
          </p:cNvSpPr>
          <p:nvPr>
            <p:ph type="body" idx="1"/>
          </p:nvPr>
        </p:nvSpPr>
        <p:spPr>
          <a:xfrm>
            <a:off x="550800" y="1728000"/>
            <a:ext cx="8282050" cy="4500000"/>
          </a:xfrm>
          <a:prstGeom prst="rect">
            <a:avLst/>
          </a:prstGeom>
        </p:spPr>
        <p:txBody>
          <a:bodyPr vert="horz" lIns="0" tIns="0" rIns="0" bIns="0" rtlCol="0" anchor="t" anchorCtr="0">
            <a:normAutofit/>
          </a:bodyPr>
          <a:lstStyle/>
          <a:p>
            <a:pPr lvl="0"/>
            <a:r>
              <a:rPr lang="de-DE" dirty="0"/>
              <a:t>Click </a:t>
            </a:r>
            <a:r>
              <a:rPr lang="de-DE" dirty="0" err="1"/>
              <a:t>to</a:t>
            </a:r>
            <a:r>
              <a:rPr lang="de-DE" dirty="0"/>
              <a:t> </a:t>
            </a:r>
            <a:r>
              <a:rPr lang="de-DE" dirty="0" err="1"/>
              <a:t>insert</a:t>
            </a:r>
            <a:r>
              <a:rPr lang="de-DE" dirty="0"/>
              <a:t>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12" name="CS Presentation Title"/>
          <p:cNvSpPr txBox="1"/>
          <p:nvPr userDrawn="1"/>
        </p:nvSpPr>
        <p:spPr bwMode="gray">
          <a:xfrm>
            <a:off x="1991544" y="6597351"/>
            <a:ext cx="6841306" cy="256633"/>
          </a:xfrm>
          <a:prstGeom prst="rect">
            <a:avLst/>
          </a:prstGeom>
          <a:noFill/>
        </p:spPr>
        <p:txBody>
          <a:bodyPr wrap="none" lIns="0" tIns="0" rIns="0" bIns="0" rtlCol="0" anchor="ctr" anchorCtr="0">
            <a:noAutofit/>
          </a:bodyPr>
          <a:lstStyle/>
          <a:p>
            <a:r>
              <a:rPr lang="en-US" sz="900" b="1" dirty="0" err="1">
                <a:solidFill>
                  <a:schemeClr val="bg1"/>
                </a:solidFill>
                <a:latin typeface="+mj-lt"/>
              </a:rPr>
              <a:t>BigData@Rutgers</a:t>
            </a:r>
            <a:endParaRPr lang="en-US" sz="900" b="1" dirty="0">
              <a:solidFill>
                <a:schemeClr val="bg1"/>
              </a:solidFill>
              <a:latin typeface="+mj-lt"/>
            </a:endParaRPr>
          </a:p>
        </p:txBody>
      </p:sp>
      <p:sp>
        <p:nvSpPr>
          <p:cNvPr id="11" name="CS Slide no."/>
          <p:cNvSpPr txBox="1"/>
          <p:nvPr userDrawn="1"/>
        </p:nvSpPr>
        <p:spPr>
          <a:xfrm>
            <a:off x="11012940" y="6637984"/>
            <a:ext cx="451411" cy="216000"/>
          </a:xfrm>
          <a:prstGeom prst="rect">
            <a:avLst/>
          </a:prstGeom>
          <a:noFill/>
        </p:spPr>
        <p:txBody>
          <a:bodyPr wrap="square" lIns="0" tIns="0" rIns="0" bIns="0" rtlCol="0" anchor="ctr">
            <a:noAutofit/>
          </a:bodyPr>
          <a:lstStyle/>
          <a:p>
            <a:pPr algn="r">
              <a:spcBef>
                <a:spcPts val="600"/>
              </a:spcBef>
            </a:pPr>
            <a:fld id="{54A7AD75-56BC-4298-85D2-E4234A624E7F}" type="slidenum">
              <a:rPr lang="de-DE" sz="900" b="1" smtClean="0">
                <a:solidFill>
                  <a:schemeClr val="bg1"/>
                </a:solidFill>
                <a:latin typeface="+mn-lt"/>
              </a:rPr>
              <a:pPr algn="r">
                <a:spcBef>
                  <a:spcPts val="600"/>
                </a:spcBef>
              </a:pPr>
              <a:t>‹#›</a:t>
            </a:fld>
            <a:r>
              <a:rPr lang="de-DE" sz="900" b="1" dirty="0">
                <a:solidFill>
                  <a:schemeClr val="bg1"/>
                </a:solidFill>
                <a:latin typeface="+mn-lt"/>
              </a:rPr>
              <a:t> /</a:t>
            </a:r>
          </a:p>
        </p:txBody>
      </p:sp>
      <p:sp>
        <p:nvSpPr>
          <p:cNvPr id="13" name="CS No. slides"/>
          <p:cNvSpPr txBox="1"/>
          <p:nvPr userDrawn="1"/>
        </p:nvSpPr>
        <p:spPr>
          <a:xfrm>
            <a:off x="11500860" y="6637984"/>
            <a:ext cx="360000" cy="216000"/>
          </a:xfrm>
          <a:prstGeom prst="rect">
            <a:avLst/>
          </a:prstGeom>
          <a:noFill/>
        </p:spPr>
        <p:txBody>
          <a:bodyPr wrap="square" lIns="0" tIns="0" rIns="0" bIns="0" rtlCol="0" anchor="ctr">
            <a:noAutofit/>
          </a:bodyPr>
          <a:lstStyle/>
          <a:p>
            <a:pPr algn="l">
              <a:spcBef>
                <a:spcPts val="600"/>
              </a:spcBef>
            </a:pPr>
            <a:r>
              <a:rPr lang="de-DE" sz="900" b="1">
                <a:solidFill>
                  <a:schemeClr val="bg1"/>
                </a:solidFill>
                <a:latin typeface="+mn-lt"/>
              </a:rPr>
              <a:t>12</a:t>
            </a:r>
            <a:endParaRPr lang="de-DE" sz="900" b="1" dirty="0">
              <a:solidFill>
                <a:schemeClr val="bg1"/>
              </a:solidFill>
              <a:latin typeface="+mn-lt"/>
            </a:endParaRPr>
          </a:p>
        </p:txBody>
      </p:sp>
      <p:pic>
        <p:nvPicPr>
          <p:cNvPr id="5" name="Picture 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659407" y="161331"/>
            <a:ext cx="1158475" cy="1025251"/>
          </a:xfrm>
          <a:prstGeom prst="rect">
            <a:avLst/>
          </a:prstGeom>
        </p:spPr>
      </p:pic>
    </p:spTree>
    <p:extLst>
      <p:ext uri="{BB962C8B-B14F-4D97-AF65-F5344CB8AC3E}">
        <p14:creationId xmlns:p14="http://schemas.microsoft.com/office/powerpoint/2010/main" val="396616292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1" r:id="rId4"/>
    <p:sldLayoutId id="2147483650" r:id="rId5"/>
    <p:sldLayoutId id="2147483663" r:id="rId6"/>
    <p:sldLayoutId id="2147483664" r:id="rId7"/>
    <p:sldLayoutId id="2147483665" r:id="rId8"/>
    <p:sldLayoutId id="2147483666" r:id="rId9"/>
    <p:sldLayoutId id="2147483655" r:id="rId10"/>
    <p:sldLayoutId id="2147483654" r:id="rId11"/>
    <p:sldLayoutId id="2147483668" r:id="rId12"/>
    <p:sldLayoutId id="2147483667" r:id="rId13"/>
  </p:sldLayoutIdLst>
  <p:hf hdr="0" dt="0"/>
  <p:txStyles>
    <p:titleStyle>
      <a:lvl1pPr algn="l" defTabSz="914400" rtl="0" eaLnBrk="1" latinLnBrk="0" hangingPunct="1">
        <a:lnSpc>
          <a:spcPct val="100000"/>
        </a:lnSpc>
        <a:spcBef>
          <a:spcPct val="0"/>
        </a:spcBef>
        <a:buNone/>
        <a:defRPr sz="3000" b="1" kern="1200">
          <a:solidFill>
            <a:srgbClr val="E31836"/>
          </a:solidFill>
          <a:latin typeface="+mj-lt"/>
          <a:ea typeface="+mj-ea"/>
          <a:cs typeface="+mj-cs"/>
        </a:defRPr>
      </a:lvl1pPr>
    </p:titleStyle>
    <p:bodyStyle>
      <a:lvl1pPr marL="182563" indent="-182563" algn="l" defTabSz="914400" rtl="0" eaLnBrk="1" latinLnBrk="0" hangingPunct="1">
        <a:lnSpc>
          <a:spcPct val="112000"/>
        </a:lnSpc>
        <a:spcBef>
          <a:spcPts val="0"/>
        </a:spcBef>
        <a:spcAft>
          <a:spcPts val="600"/>
        </a:spcAft>
        <a:buClr>
          <a:schemeClr val="accent1"/>
        </a:buClr>
        <a:buFont typeface="Wingdings" panose="05000000000000000000" pitchFamily="2" charset="2"/>
        <a:buChar char="§"/>
        <a:defRPr sz="1800" kern="1200">
          <a:solidFill>
            <a:srgbClr val="E31836"/>
          </a:solidFill>
          <a:latin typeface="+mn-lt"/>
          <a:ea typeface="+mn-ea"/>
          <a:cs typeface="+mn-cs"/>
        </a:defRPr>
      </a:lvl1pPr>
      <a:lvl2pPr marL="406400" indent="-223838" algn="l" defTabSz="914400" rtl="0" eaLnBrk="1" latinLnBrk="0" hangingPunct="1">
        <a:lnSpc>
          <a:spcPct val="112000"/>
        </a:lnSpc>
        <a:spcBef>
          <a:spcPts val="0"/>
        </a:spcBef>
        <a:spcAft>
          <a:spcPts val="600"/>
        </a:spcAft>
        <a:buClr>
          <a:schemeClr val="accent1"/>
        </a:buClr>
        <a:buFont typeface="Symbol" panose="05050102010706020507" pitchFamily="18" charset="2"/>
        <a:buChar char="-"/>
        <a:defRPr sz="1800" kern="1200">
          <a:solidFill>
            <a:srgbClr val="E31836"/>
          </a:solidFill>
          <a:latin typeface="+mn-lt"/>
          <a:ea typeface="+mn-ea"/>
          <a:cs typeface="+mn-cs"/>
        </a:defRPr>
      </a:lvl2pPr>
      <a:lvl3pPr marL="630238" indent="-223838" algn="l" defTabSz="914400" rtl="0" eaLnBrk="1" latinLnBrk="0" hangingPunct="1">
        <a:lnSpc>
          <a:spcPct val="112000"/>
        </a:lnSpc>
        <a:spcBef>
          <a:spcPts val="0"/>
        </a:spcBef>
        <a:spcAft>
          <a:spcPts val="600"/>
        </a:spcAft>
        <a:buClr>
          <a:schemeClr val="accent3"/>
        </a:buClr>
        <a:buFont typeface="Arial" panose="020B0604020202020204" pitchFamily="34" charset="0"/>
        <a:buChar char="•"/>
        <a:defRPr sz="1800" kern="1200">
          <a:solidFill>
            <a:srgbClr val="E31836"/>
          </a:solidFill>
          <a:latin typeface="+mn-lt"/>
          <a:ea typeface="+mn-ea"/>
          <a:cs typeface="+mn-cs"/>
        </a:defRPr>
      </a:lvl3pPr>
      <a:lvl4pPr marL="854075" indent="-223838" algn="l" defTabSz="914400" rtl="0" eaLnBrk="1" latinLnBrk="0" hangingPunct="1">
        <a:lnSpc>
          <a:spcPct val="112000"/>
        </a:lnSpc>
        <a:spcBef>
          <a:spcPts val="0"/>
        </a:spcBef>
        <a:spcAft>
          <a:spcPts val="600"/>
        </a:spcAft>
        <a:buClr>
          <a:schemeClr val="accent3"/>
        </a:buClr>
        <a:buFont typeface="Symbol" panose="05050102010706020507" pitchFamily="18" charset="2"/>
        <a:buChar char="-"/>
        <a:defRPr sz="1800" kern="1200">
          <a:solidFill>
            <a:srgbClr val="E31836"/>
          </a:solidFill>
          <a:latin typeface="+mn-lt"/>
          <a:ea typeface="+mn-ea"/>
          <a:cs typeface="+mn-cs"/>
        </a:defRPr>
      </a:lvl4pPr>
      <a:lvl5pPr marL="1076325" indent="-212725" algn="l" defTabSz="914400" rtl="0" eaLnBrk="1" latinLnBrk="0" hangingPunct="1">
        <a:lnSpc>
          <a:spcPct val="112000"/>
        </a:lnSpc>
        <a:spcBef>
          <a:spcPts val="0"/>
        </a:spcBef>
        <a:spcAft>
          <a:spcPts val="600"/>
        </a:spcAft>
        <a:buClr>
          <a:schemeClr val="accent3"/>
        </a:buClr>
        <a:buFont typeface="Symbol" panose="05050102010706020507" pitchFamily="18" charset="2"/>
        <a:buChar char="-"/>
        <a:defRPr sz="1800" kern="1200">
          <a:solidFill>
            <a:srgbClr val="E3183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47" userDrawn="1">
          <p15:clr>
            <a:srgbClr val="F26B43"/>
          </p15:clr>
        </p15:guide>
        <p15:guide id="2" pos="5564" userDrawn="1">
          <p15:clr>
            <a:srgbClr val="F26B43"/>
          </p15:clr>
        </p15:guide>
        <p15:guide id="3" orient="horz" pos="1117" userDrawn="1">
          <p15:clr>
            <a:srgbClr val="F26B43"/>
          </p15:clr>
        </p15:guide>
        <p15:guide id="4" orient="horz" pos="3929" userDrawn="1">
          <p15:clr>
            <a:srgbClr val="F26B43"/>
          </p15:clr>
        </p15:guide>
        <p15:guide id="5" pos="733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news.developer.nvidia.com/tag/automotive/" TargetMode="External"/><Relationship Id="rId7" Type="http://schemas.openxmlformats.org/officeDocument/2006/relationships/hyperlink" Target="https://news.developer.nvidia.com/tag/healthcare-and-lifesciences/" TargetMode="External"/><Relationship Id="rId2" Type="http://schemas.openxmlformats.org/officeDocument/2006/relationships/image" Target="../media/image6.jpeg"/><Relationship Id="rId1" Type="http://schemas.openxmlformats.org/officeDocument/2006/relationships/slideLayout" Target="../slideLayouts/slideLayout11.xml"/><Relationship Id="rId6" Type="http://schemas.openxmlformats.org/officeDocument/2006/relationships/hyperlink" Target="http://devblogs.nvidia.com/parallelforall/introduction-neural-machine-translation-with-gpus/" TargetMode="External"/><Relationship Id="rId5" Type="http://schemas.openxmlformats.org/officeDocument/2006/relationships/hyperlink" Target="https://news.developer.nvidia.com/tag/speech-and-audio-processing/" TargetMode="External"/><Relationship Id="rId4" Type="http://schemas.openxmlformats.org/officeDocument/2006/relationships/hyperlink" Target="https://news.developer.nvidia.com/tag/image-processin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nvidia.com/deep-learning-sdk" TargetMode="External"/><Relationship Id="rId2" Type="http://schemas.openxmlformats.org/officeDocument/2006/relationships/image" Target="../media/image6.jpe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hyperlink" Target="https://www.nvidia.com/en-us/deep-learning-ai/developer/" TargetMode="External"/><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20.emf"/><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hyperlink" Target="https://en.m.wikipedia.org/wiki/Natural_language_processing" TargetMode="External"/><Relationship Id="rId13" Type="http://schemas.openxmlformats.org/officeDocument/2006/relationships/hyperlink" Target="https://en.m.wikipedia.org/wiki/Content_delivery_network" TargetMode="External"/><Relationship Id="rId3" Type="http://schemas.openxmlformats.org/officeDocument/2006/relationships/hyperlink" Target="https://en.m.wikipedia.org/wiki/Intelligence" TargetMode="External"/><Relationship Id="rId7" Type="http://schemas.openxmlformats.org/officeDocument/2006/relationships/hyperlink" Target="https://en.m.wikipedia.org/wiki/Artificial_intelligence#cite_note-Intelligent_agents-1" TargetMode="External"/><Relationship Id="rId12" Type="http://schemas.openxmlformats.org/officeDocument/2006/relationships/hyperlink" Target="https://en.m.wikipedia.org/wiki/Self-driving_cars" TargetMode="External"/><Relationship Id="rId2" Type="http://schemas.openxmlformats.org/officeDocument/2006/relationships/image" Target="../media/image6.jpeg"/><Relationship Id="rId1" Type="http://schemas.openxmlformats.org/officeDocument/2006/relationships/slideLayout" Target="../slideLayouts/slideLayout11.xml"/><Relationship Id="rId6" Type="http://schemas.openxmlformats.org/officeDocument/2006/relationships/hyperlink" Target="https://en.m.wikipedia.org/wiki/Intelligent_agents" TargetMode="External"/><Relationship Id="rId11" Type="http://schemas.openxmlformats.org/officeDocument/2006/relationships/hyperlink" Target="https://en.m.wikipedia.org/wiki/Go_(game)" TargetMode="External"/><Relationship Id="rId5" Type="http://schemas.openxmlformats.org/officeDocument/2006/relationships/hyperlink" Target="https://en.m.wikipedia.org/wiki/Computer_science" TargetMode="External"/><Relationship Id="rId15" Type="http://schemas.openxmlformats.org/officeDocument/2006/relationships/image" Target="../media/image5.png"/><Relationship Id="rId10" Type="http://schemas.openxmlformats.org/officeDocument/2006/relationships/hyperlink" Target="https://en.m.wikipedia.org/wiki/Chess" TargetMode="External"/><Relationship Id="rId4" Type="http://schemas.openxmlformats.org/officeDocument/2006/relationships/hyperlink" Target="https://en.m.wikipedia.org/wiki/Machine" TargetMode="External"/><Relationship Id="rId9" Type="http://schemas.openxmlformats.org/officeDocument/2006/relationships/hyperlink" Target="https://en.m.wikipedia.org/wiki/Strategic_game" TargetMode="External"/><Relationship Id="rId14" Type="http://schemas.openxmlformats.org/officeDocument/2006/relationships/hyperlink" Target="http://www.cisco.com/c/en/us/products/data-center-analytics/tetration-analytics/index.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451research.com/report-short?entityId=92138" TargetMode="External"/><Relationship Id="rId2" Type="http://schemas.openxmlformats.org/officeDocument/2006/relationships/image" Target="../media/image6.jpe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jpe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hyperlink" Target="http://www.cray.com/products/analytics/cray-graph-engin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www.lifeextension.com/Magazine/2017/4/As-We-See-It/Page-01" TargetMode="External"/><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hyperlink" Target="http://tabbforum.com/videos/next-gen-capital-markets-creating-alpha-through-automation-and-ai" TargetMode="External"/><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comments" Target="../comments/comment1.xml"/><Relationship Id="rId5" Type="http://schemas.openxmlformats.org/officeDocument/2006/relationships/image" Target="../media/image5.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s://www.everspin.com/mram-replaces-nvsram" TargetMode="External"/><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hyperlink" Target="https://www.nextplatform.com/2017/03/21/can-fpgas-beat-gpus-accelerating-next-generation-deep-learning/" TargetMode="External"/><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hyperlink" Target="https://blogs.technet.microsoft.com/machinelearning/2016/10/31/applying-cloud-deep-learning-at-scale-with-microsoft-r-server-azure-data-lake/" TargetMode="External"/><Relationship Id="rId3" Type="http://schemas.openxmlformats.org/officeDocument/2006/relationships/hyperlink" Target="https://blogs.technet.microsoft.com/machinelearning/2017/04/12/embarrassingly-parallel-image-classification-using-cognitive-toolkit-tensorflow-on-azure-hdinsight-spark/" TargetMode="External"/><Relationship Id="rId7" Type="http://schemas.openxmlformats.org/officeDocument/2006/relationships/hyperlink" Target="https://blogs.technet.microsoft.com/machinelearning/2016/09/15/building-deep-neural-networks-in-the-cloud-with-azure-gpu-vms-mxnet-and-microsoft-r-server/" TargetMode="External"/><Relationship Id="rId2" Type="http://schemas.openxmlformats.org/officeDocument/2006/relationships/image" Target="../media/image6.jpeg"/><Relationship Id="rId1" Type="http://schemas.openxmlformats.org/officeDocument/2006/relationships/slideLayout" Target="../slideLayouts/slideLayout11.xml"/><Relationship Id="rId6" Type="http://schemas.openxmlformats.org/officeDocument/2006/relationships/hyperlink" Target="https://azure.microsoft.com/en-us/services/data-lake-store/" TargetMode="External"/><Relationship Id="rId11" Type="http://schemas.openxmlformats.org/officeDocument/2006/relationships/image" Target="../media/image5.png"/><Relationship Id="rId5" Type="http://schemas.openxmlformats.org/officeDocument/2006/relationships/hyperlink" Target="https://www.tensorflow.org/" TargetMode="External"/><Relationship Id="rId10" Type="http://schemas.openxmlformats.org/officeDocument/2006/relationships/hyperlink" Target="https://blogs.technet.microsoft.com/machinelearning/2017/02/13/cloud-scale-text-classification-with-convolutional-neural-networks-on-microsoft-azure/" TargetMode="External"/><Relationship Id="rId4" Type="http://schemas.openxmlformats.org/officeDocument/2006/relationships/hyperlink" Target="https://github.com/Microsoft/CNTK/wiki" TargetMode="External"/><Relationship Id="rId9" Type="http://schemas.openxmlformats.org/officeDocument/2006/relationships/hyperlink" Target="https://blogs.technet.microsoft.com/machinelearning/2016/11/15/imagenet-deep-neural-network-training-using-microsoft-r-server-and-azure-gpu-vm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jpe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image" Target="../media/image38.emf"/><Relationship Id="rId4" Type="http://schemas.openxmlformats.org/officeDocument/2006/relationships/oleObject" Target="../embeddings/oleObject1.bin"/></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8" Type="http://schemas.openxmlformats.org/officeDocument/2006/relationships/hyperlink" Target="https://en.wikipedia.org/wiki/Machine_learning" TargetMode="External"/><Relationship Id="rId13" Type="http://schemas.openxmlformats.org/officeDocument/2006/relationships/hyperlink" Target="https://en.wikipedia.org/wiki/Terabyte" TargetMode="External"/><Relationship Id="rId3" Type="http://schemas.openxmlformats.org/officeDocument/2006/relationships/hyperlink" Target="https://en.wikipedia.org/wiki/Question_answering" TargetMode="External"/><Relationship Id="rId7" Type="http://schemas.openxmlformats.org/officeDocument/2006/relationships/hyperlink" Target="https://en.wikipedia.org/wiki/Automated_reasoning" TargetMode="External"/><Relationship Id="rId12" Type="http://schemas.openxmlformats.org/officeDocument/2006/relationships/hyperlink" Target="https://en.wikipedia.org/wiki/POWER7" TargetMode="External"/><Relationship Id="rId2" Type="http://schemas.openxmlformats.org/officeDocument/2006/relationships/image" Target="../media/image6.jpeg"/><Relationship Id="rId1" Type="http://schemas.openxmlformats.org/officeDocument/2006/relationships/slideLayout" Target="../slideLayouts/slideLayout11.xml"/><Relationship Id="rId6" Type="http://schemas.openxmlformats.org/officeDocument/2006/relationships/hyperlink" Target="https://en.wikipedia.org/wiki/Knowledge_representation" TargetMode="External"/><Relationship Id="rId11" Type="http://schemas.openxmlformats.org/officeDocument/2006/relationships/hyperlink" Target="https://en.wikipedia.org/wiki/Massively_parallel" TargetMode="External"/><Relationship Id="rId5" Type="http://schemas.openxmlformats.org/officeDocument/2006/relationships/hyperlink" Target="https://en.wikipedia.org/wiki/Information_retrieval" TargetMode="External"/><Relationship Id="rId10" Type="http://schemas.openxmlformats.org/officeDocument/2006/relationships/hyperlink" Target="https://en.wikipedia.org/wiki/Watson_(computer)#cite_note-16" TargetMode="External"/><Relationship Id="rId4" Type="http://schemas.openxmlformats.org/officeDocument/2006/relationships/hyperlink" Target="https://en.wikipedia.org/wiki/Natural_language_processing" TargetMode="External"/><Relationship Id="rId9" Type="http://schemas.openxmlformats.org/officeDocument/2006/relationships/hyperlink" Target="https://en.wikipedia.org/wiki/Open_domain_question_answering" TargetMode="External"/><Relationship Id="rId1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hyperlink" Target="https://research.fb.com/category/facebook-ai-research-fair/" TargetMode="External"/><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hyperlink" Target="https://www.ravenpack.com/research/browse/" TargetMode="External"/><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6.jpeg"/><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hyperlink" Target="http://tabbforum.com/videos/next-gen-capital-markets-creating-alpha-through-automation-and-ai" TargetMode="External"/><Relationship Id="rId4" Type="http://schemas.openxmlformats.org/officeDocument/2006/relationships/hyperlink" Target="http://searchstorage.techtarget.com/definition/MRAM"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news.developer.nvidia.com/tag/automotive/" TargetMode="External"/><Relationship Id="rId13" Type="http://schemas.openxmlformats.org/officeDocument/2006/relationships/hyperlink" Target="https://blogs.technet.microsoft.com/machinelearning/2017/04/12/embarrassingly-parallel-image-classification-using-cognitive-toolkit-tensorflow-on-azure-hdinsight-spark/" TargetMode="External"/><Relationship Id="rId3" Type="http://schemas.openxmlformats.org/officeDocument/2006/relationships/hyperlink" Target="https://developer.nvidia.com/deep-learning-software" TargetMode="External"/><Relationship Id="rId7" Type="http://schemas.openxmlformats.org/officeDocument/2006/relationships/hyperlink" Target="https://news.developer.nvidia.com/tag/image-processing/" TargetMode="External"/><Relationship Id="rId12" Type="http://schemas.openxmlformats.org/officeDocument/2006/relationships/hyperlink" Target="https://www.tensorflow.org/get_started/get_started" TargetMode="External"/><Relationship Id="rId2" Type="http://schemas.openxmlformats.org/officeDocument/2006/relationships/image" Target="../media/image6.jpeg"/><Relationship Id="rId16"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hyperlink" Target="https://news.developer.nvidia.com/tag/healthcare-and-lifesciences/" TargetMode="External"/><Relationship Id="rId11" Type="http://schemas.openxmlformats.org/officeDocument/2006/relationships/hyperlink" Target="https://developer.nvidia.com/user" TargetMode="External"/><Relationship Id="rId5" Type="http://schemas.openxmlformats.org/officeDocument/2006/relationships/hyperlink" Target="https://devblogs.nvidia.com/parallelforall/introduction-neural-machine-translation-with-gpus/" TargetMode="External"/><Relationship Id="rId15" Type="http://schemas.openxmlformats.org/officeDocument/2006/relationships/hyperlink" Target="https://blogs.technet.microsoft.com/machinelearning/2016/10/31/applying-cloud-deep-learning-at-scale-with-microsoft-r-server-azure-data-lake/" TargetMode="External"/><Relationship Id="rId10" Type="http://schemas.openxmlformats.org/officeDocument/2006/relationships/hyperlink" Target="http://www.nvidia.com/object/embedded-systems-dev-kits-modules.html" TargetMode="External"/><Relationship Id="rId4" Type="http://schemas.openxmlformats.org/officeDocument/2006/relationships/hyperlink" Target="https://news.developer.nvidia.com/tag/speech-and-audio-processing/" TargetMode="External"/><Relationship Id="rId9" Type="http://schemas.openxmlformats.org/officeDocument/2006/relationships/hyperlink" Target="https://www.nvidia.com/en-us/deep-learning-ai/developer/" TargetMode="External"/><Relationship Id="rId14" Type="http://schemas.openxmlformats.org/officeDocument/2006/relationships/hyperlink" Target="https://blogs.technet.microsoft.com/machinelearning/2016/09/15/building-deep-neural-networks-in-the-cloud-with-azure-gpu-vms-mxnet-and-microsoft-r-serve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hyperlink" Target="http://stackoverflow.com/questions/17510098/deriving-equation-by-weights-and-biases-from-a-neural-network" TargetMode="External"/><Relationship Id="rId3" Type="http://schemas.openxmlformats.org/officeDocument/2006/relationships/hyperlink" Target="https://blogs.technet.microsoft.com/machinelearning/2016/11/15/imagenet-deep-neural-network-training-using-microsoft-r-server-and-azure-gpu-vms/" TargetMode="External"/><Relationship Id="rId7" Type="http://schemas.openxmlformats.org/officeDocument/2006/relationships/hyperlink" Target="https://www.everspin.com/mram-replaces-nvsram" TargetMode="External"/><Relationship Id="rId2" Type="http://schemas.openxmlformats.org/officeDocument/2006/relationships/image" Target="../media/image6.jpeg"/><Relationship Id="rId1" Type="http://schemas.openxmlformats.org/officeDocument/2006/relationships/slideLayout" Target="../slideLayouts/slideLayout11.xml"/><Relationship Id="rId6" Type="http://schemas.openxmlformats.org/officeDocument/2006/relationships/hyperlink" Target="http://lightfleet.com/" TargetMode="External"/><Relationship Id="rId5" Type="http://schemas.openxmlformats.org/officeDocument/2006/relationships/hyperlink" Target="http://www.mellanox.com/" TargetMode="External"/><Relationship Id="rId10" Type="http://schemas.openxmlformats.org/officeDocument/2006/relationships/image" Target="../media/image5.png"/><Relationship Id="rId4" Type="http://schemas.openxmlformats.org/officeDocument/2006/relationships/hyperlink" Target="https://blogs.technet.microsoft.com/machinelearning/2017/02/13/cloud-scale-text-classification-with-convolutional-neural-networks-on-microsoft-azure/" TargetMode="External"/><Relationship Id="rId9" Type="http://schemas.openxmlformats.org/officeDocument/2006/relationships/hyperlink" Target="http://www.cray.com/products/analytics"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584010" y="2620297"/>
            <a:ext cx="10582020" cy="1760316"/>
          </a:xfrm>
        </p:spPr>
        <p:txBody>
          <a:bodyPr>
            <a:normAutofit fontScale="85000" lnSpcReduction="20000"/>
          </a:bodyPr>
          <a:lstStyle/>
          <a:p>
            <a:pPr marL="0" indent="0">
              <a:buNone/>
            </a:pPr>
            <a:r>
              <a:rPr lang="de-DE" sz="6600"/>
              <a:t>Machine Learning</a:t>
            </a:r>
          </a:p>
          <a:p>
            <a:pPr marL="0" indent="0">
              <a:buNone/>
            </a:pPr>
            <a:r>
              <a:rPr lang="de-DE" sz="6600"/>
              <a:t>Artificial Intelligent </a:t>
            </a:r>
          </a:p>
          <a:p>
            <a:endParaRPr lang="de-DE"/>
          </a:p>
          <a:p>
            <a:endParaRPr lang="de-DE"/>
          </a:p>
          <a:p>
            <a:endParaRPr lang="de-DE" dirty="0"/>
          </a:p>
        </p:txBody>
      </p:sp>
      <p:pic>
        <p:nvPicPr>
          <p:cNvPr id="5" name="Picture 2">
            <a:extLst>
              <a:ext uri="{FF2B5EF4-FFF2-40B4-BE49-F238E27FC236}">
                <a16:creationId xmlns:a16="http://schemas.microsoft.com/office/drawing/2014/main" id="{CF6F109D-5027-4537-9DAE-59DF1F056A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0160" y="0"/>
            <a:ext cx="3037840" cy="1503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a:extLst>
              <a:ext uri="{FF2B5EF4-FFF2-40B4-BE49-F238E27FC236}">
                <a16:creationId xmlns:a16="http://schemas.microsoft.com/office/drawing/2014/main" id="{EA7BD6A7-CF0F-4622-99D2-65B3A4781D5C}"/>
              </a:ext>
            </a:extLst>
          </p:cNvPr>
          <p:cNvSpPr txBox="1"/>
          <p:nvPr/>
        </p:nvSpPr>
        <p:spPr>
          <a:xfrm>
            <a:off x="584010" y="4937760"/>
            <a:ext cx="3027870" cy="1754326"/>
          </a:xfrm>
          <a:prstGeom prst="rect">
            <a:avLst/>
          </a:prstGeom>
          <a:noFill/>
        </p:spPr>
        <p:txBody>
          <a:bodyPr wrap="square" rtlCol="0">
            <a:spAutoFit/>
          </a:bodyPr>
          <a:lstStyle/>
          <a:p>
            <a:r>
              <a:rPr lang="en-US" b="1" i="1" dirty="0">
                <a:solidFill>
                  <a:srgbClr val="7030A0"/>
                </a:solidFill>
              </a:rPr>
              <a:t>Ted Hruzd</a:t>
            </a:r>
          </a:p>
          <a:p>
            <a:r>
              <a:rPr lang="en-US" b="1" i="1" dirty="0">
                <a:solidFill>
                  <a:srgbClr val="7030A0"/>
                </a:solidFill>
              </a:rPr>
              <a:t>NYU Adjunct Instructor</a:t>
            </a:r>
          </a:p>
          <a:p>
            <a:r>
              <a:rPr lang="en-US" b="1" i="1" dirty="0">
                <a:solidFill>
                  <a:srgbClr val="7030A0"/>
                </a:solidFill>
              </a:rPr>
              <a:t>ULL Architectures for ET</a:t>
            </a:r>
          </a:p>
          <a:p>
            <a:r>
              <a:rPr lang="en-US" b="1" i="1" dirty="0">
                <a:solidFill>
                  <a:srgbClr val="7030A0"/>
                </a:solidFill>
              </a:rPr>
              <a:t>SPS Summer 2017 course</a:t>
            </a:r>
          </a:p>
          <a:p>
            <a:r>
              <a:rPr lang="en-US" b="1" i="1" dirty="0">
                <a:solidFill>
                  <a:srgbClr val="7030A0"/>
                </a:solidFill>
              </a:rPr>
              <a:t>PPT for Sessions 2&amp;3</a:t>
            </a:r>
          </a:p>
          <a:p>
            <a:r>
              <a:rPr lang="en-US" b="1" i="1" dirty="0">
                <a:solidFill>
                  <a:srgbClr val="7030A0"/>
                </a:solidFill>
              </a:rPr>
              <a:t>June 6 &amp; 13</a:t>
            </a:r>
          </a:p>
        </p:txBody>
      </p:sp>
    </p:spTree>
    <p:extLst>
      <p:ext uri="{BB962C8B-B14F-4D97-AF65-F5344CB8AC3E}">
        <p14:creationId xmlns:p14="http://schemas.microsoft.com/office/powerpoint/2010/main" val="2860861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Definition of ML / AI / Deep Learning</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pic>
        <p:nvPicPr>
          <p:cNvPr id="6" name="Picture 5"/>
          <p:cNvPicPr>
            <a:picLocks noChangeAspect="1"/>
          </p:cNvPicPr>
          <p:nvPr/>
        </p:nvPicPr>
        <p:blipFill>
          <a:blip r:embed="rId3"/>
          <a:stretch>
            <a:fillRect/>
          </a:stretch>
        </p:blipFill>
        <p:spPr>
          <a:xfrm>
            <a:off x="304213" y="1611421"/>
            <a:ext cx="3667125" cy="2933700"/>
          </a:xfrm>
          <a:prstGeom prst="rect">
            <a:avLst/>
          </a:prstGeom>
        </p:spPr>
      </p:pic>
      <p:sp>
        <p:nvSpPr>
          <p:cNvPr id="9" name="Rectangle 8"/>
          <p:cNvSpPr/>
          <p:nvPr/>
        </p:nvSpPr>
        <p:spPr>
          <a:xfrm>
            <a:off x="422494" y="1001158"/>
            <a:ext cx="4746428" cy="369332"/>
          </a:xfrm>
          <a:prstGeom prst="rect">
            <a:avLst/>
          </a:prstGeom>
        </p:spPr>
        <p:txBody>
          <a:bodyPr wrap="none">
            <a:spAutoFit/>
          </a:bodyPr>
          <a:lstStyle/>
          <a:p>
            <a:r>
              <a:rPr lang="en-US" b="1" dirty="0"/>
              <a:t>Backpropagation strengths &amp; weaknesses</a:t>
            </a:r>
            <a:r>
              <a:rPr lang="en-US" dirty="0"/>
              <a:t>:</a:t>
            </a:r>
          </a:p>
        </p:txBody>
      </p:sp>
      <p:sp>
        <p:nvSpPr>
          <p:cNvPr id="10" name="Rectangle 9"/>
          <p:cNvSpPr/>
          <p:nvPr/>
        </p:nvSpPr>
        <p:spPr>
          <a:xfrm>
            <a:off x="4450915" y="1707637"/>
            <a:ext cx="6096000" cy="1754326"/>
          </a:xfrm>
          <a:prstGeom prst="rect">
            <a:avLst/>
          </a:prstGeom>
        </p:spPr>
        <p:txBody>
          <a:bodyPr>
            <a:spAutoFit/>
          </a:bodyPr>
          <a:lstStyle/>
          <a:p>
            <a:pPr marL="285750" indent="-285750">
              <a:buFont typeface="Arial" panose="020B0604020202020204" pitchFamily="34" charset="0"/>
              <a:buChar char="•"/>
            </a:pPr>
            <a:r>
              <a:rPr lang="en-US" b="1" dirty="0"/>
              <a:t>Backpropagation</a:t>
            </a:r>
            <a:r>
              <a:rPr lang="en-US" dirty="0"/>
              <a:t> iterates through many cycles (</a:t>
            </a:r>
            <a:r>
              <a:rPr lang="en-US" b="1" dirty="0"/>
              <a:t>epochs</a:t>
            </a:r>
            <a:r>
              <a:rPr lang="en-US" dirty="0"/>
              <a:t>) of two processes.</a:t>
            </a:r>
          </a:p>
          <a:p>
            <a:pPr marL="285750" indent="-285750">
              <a:buFont typeface="Arial" panose="020B0604020202020204" pitchFamily="34" charset="0"/>
              <a:buChar char="•"/>
            </a:pPr>
            <a:r>
              <a:rPr lang="en-US" dirty="0"/>
              <a:t>NN contains no a priori (existing) knowledge.  Hence, starting weights are randomly selected.  </a:t>
            </a:r>
          </a:p>
          <a:p>
            <a:pPr marL="285750" indent="-285750">
              <a:buFont typeface="Arial" panose="020B0604020202020204" pitchFamily="34" charset="0"/>
              <a:buChar char="•"/>
            </a:pPr>
            <a:r>
              <a:rPr lang="en-US" dirty="0"/>
              <a:t>Algorithm iterates until a stopping criterion is reached. </a:t>
            </a:r>
          </a:p>
          <a:p>
            <a:r>
              <a:rPr lang="en-US" dirty="0"/>
              <a:t> </a:t>
            </a:r>
          </a:p>
        </p:txBody>
      </p:sp>
      <p:sp>
        <p:nvSpPr>
          <p:cNvPr id="11" name="Rectangle 10"/>
          <p:cNvSpPr/>
          <p:nvPr/>
        </p:nvSpPr>
        <p:spPr>
          <a:xfrm>
            <a:off x="4009503" y="3461963"/>
            <a:ext cx="6096000" cy="3139321"/>
          </a:xfrm>
          <a:prstGeom prst="rect">
            <a:avLst/>
          </a:prstGeom>
        </p:spPr>
        <p:txBody>
          <a:bodyPr>
            <a:spAutoFit/>
          </a:bodyPr>
          <a:lstStyle/>
          <a:p>
            <a:r>
              <a:rPr lang="en-US" b="1" i="1" dirty="0">
                <a:solidFill>
                  <a:srgbClr val="7030A0"/>
                </a:solidFill>
              </a:rPr>
              <a:t>How does the algorithm determine how much a weight should be changed? </a:t>
            </a:r>
            <a:r>
              <a:rPr lang="en-US" dirty="0"/>
              <a:t>This involves a technique called </a:t>
            </a:r>
            <a:r>
              <a:rPr lang="en-US" b="1" i="1" dirty="0">
                <a:solidFill>
                  <a:srgbClr val="7030A0"/>
                </a:solidFill>
              </a:rPr>
              <a:t>gradient descent</a:t>
            </a:r>
            <a:r>
              <a:rPr lang="en-US" dirty="0"/>
              <a:t>. Conceptually, the algorithm learns to adjust the weights in order to </a:t>
            </a:r>
            <a:r>
              <a:rPr lang="en-US" b="1" dirty="0">
                <a:solidFill>
                  <a:srgbClr val="7030A0"/>
                </a:solidFill>
              </a:rPr>
              <a:t>decrease the prediction error (difference between the expected error and observed). </a:t>
            </a:r>
          </a:p>
          <a:p>
            <a:endParaRPr lang="en-US" b="1" dirty="0"/>
          </a:p>
          <a:p>
            <a:r>
              <a:rPr lang="en-US" b="1" i="1" dirty="0">
                <a:solidFill>
                  <a:srgbClr val="7030A0"/>
                </a:solidFill>
              </a:rPr>
              <a:t>Use of Derivative Calculus; no need understand exact mechanics, just the goal of calculations and resulting actionable insight</a:t>
            </a:r>
          </a:p>
          <a:p>
            <a:r>
              <a:rPr lang="en-US" dirty="0"/>
              <a:t> </a:t>
            </a:r>
          </a:p>
        </p:txBody>
      </p:sp>
      <p:pic>
        <p:nvPicPr>
          <p:cNvPr id="8" name="Picture 2">
            <a:extLst>
              <a:ext uri="{FF2B5EF4-FFF2-40B4-BE49-F238E27FC236}">
                <a16:creationId xmlns:a16="http://schemas.microsoft.com/office/drawing/2014/main" id="{A9D4F33B-AEF4-4993-9684-44E816152F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21611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550800" y="252810"/>
            <a:ext cx="9468000" cy="1134000"/>
          </a:xfrm>
        </p:spPr>
        <p:txBody>
          <a:bodyPr/>
          <a:lstStyle/>
          <a:p>
            <a:r>
              <a:rPr lang="en-US" dirty="0"/>
              <a:t>Definition of ML / AI / Deep Learning</a:t>
            </a:r>
            <a:endParaRPr lang="de-DE" sz="2400" dirty="0"/>
          </a:p>
        </p:txBody>
      </p:sp>
      <p:sp>
        <p:nvSpPr>
          <p:cNvPr id="4" name="Rectangle 3"/>
          <p:cNvSpPr txBox="1">
            <a:spLocks noChangeArrowheads="1"/>
          </p:cNvSpPr>
          <p:nvPr/>
        </p:nvSpPr>
        <p:spPr>
          <a:xfrm>
            <a:off x="550800" y="819810"/>
            <a:ext cx="10117200" cy="393890"/>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r>
              <a:rPr lang="en-US" sz="1800" b="1" u="sng" dirty="0"/>
              <a:t>More on Gradient Decline</a:t>
            </a:r>
          </a:p>
        </p:txBody>
      </p:sp>
      <p:sp>
        <p:nvSpPr>
          <p:cNvPr id="11" name="Rectangle 10"/>
          <p:cNvSpPr/>
          <p:nvPr/>
        </p:nvSpPr>
        <p:spPr>
          <a:xfrm>
            <a:off x="4009503" y="3461963"/>
            <a:ext cx="6096000" cy="369332"/>
          </a:xfrm>
          <a:prstGeom prst="rect">
            <a:avLst/>
          </a:prstGeom>
        </p:spPr>
        <p:txBody>
          <a:bodyPr>
            <a:spAutoFit/>
          </a:bodyPr>
          <a:lstStyle/>
          <a:p>
            <a:r>
              <a:rPr lang="en-US" dirty="0"/>
              <a:t> </a:t>
            </a:r>
          </a:p>
        </p:txBody>
      </p:sp>
      <p:sp>
        <p:nvSpPr>
          <p:cNvPr id="3" name="Rectangle 2"/>
          <p:cNvSpPr/>
          <p:nvPr/>
        </p:nvSpPr>
        <p:spPr>
          <a:xfrm>
            <a:off x="550800" y="1213700"/>
            <a:ext cx="7403227" cy="4801314"/>
          </a:xfrm>
          <a:prstGeom prst="rect">
            <a:avLst/>
          </a:prstGeom>
        </p:spPr>
        <p:txBody>
          <a:bodyPr wrap="square">
            <a:spAutoFit/>
          </a:bodyPr>
          <a:lstStyle/>
          <a:p>
            <a:r>
              <a:rPr lang="en-US" b="1" i="1" dirty="0">
                <a:solidFill>
                  <a:srgbClr val="7030A0"/>
                </a:solidFill>
                <a:ea typeface="Calibri" panose="020F0502020204030204" pitchFamily="34" charset="0"/>
                <a:cs typeface="Times New Roman" panose="02020603050405020304" pitchFamily="18" charset="0"/>
              </a:rPr>
              <a:t>Derivative of each neuron's activation function</a:t>
            </a:r>
            <a:r>
              <a:rPr lang="en-US" b="1" dirty="0">
                <a:ea typeface="Calibri" panose="020F0502020204030204" pitchFamily="34" charset="0"/>
                <a:cs typeface="Times New Roman" panose="02020603050405020304" pitchFamily="18" charset="0"/>
              </a:rPr>
              <a:t>: gradient suggests how steeply the error will be reduced or increased for a change in the weight.</a:t>
            </a:r>
            <a:r>
              <a:rPr lang="en-US" dirty="0">
                <a:ea typeface="Calibri" panose="020F0502020204030204" pitchFamily="34" charset="0"/>
                <a:cs typeface="Times New Roman" panose="02020603050405020304" pitchFamily="18" charset="0"/>
              </a:rPr>
              <a:t> </a:t>
            </a:r>
          </a:p>
          <a:p>
            <a:r>
              <a:rPr lang="en-US" dirty="0">
                <a:ea typeface="Calibri" panose="020F0502020204030204" pitchFamily="34" charset="0"/>
                <a:cs typeface="Times New Roman" panose="02020603050405020304" pitchFamily="18" charset="0"/>
              </a:rPr>
              <a:t> </a:t>
            </a:r>
          </a:p>
          <a:p>
            <a:r>
              <a:rPr lang="en-US" b="1" dirty="0">
                <a:ea typeface="Calibri" panose="020F0502020204030204" pitchFamily="34" charset="0"/>
                <a:cs typeface="Times New Roman" panose="02020603050405020304" pitchFamily="18" charset="0"/>
              </a:rPr>
              <a:t>Algorithm will attempt to change the weights that result in the greatest reduction in error by an amount known as the learning rate. The greater the learning rate, the faster the algorithm will attempt to descend down the gradients, which could reduce the training time at the risk of overshooting the valley.</a:t>
            </a:r>
          </a:p>
          <a:p>
            <a:endParaRPr lang="en-US" b="1" u="sng" dirty="0">
              <a:cs typeface="Calibri" panose="020F0502020204030204" pitchFamily="34" charset="0"/>
            </a:endParaRPr>
          </a:p>
          <a:p>
            <a:r>
              <a:rPr lang="en-US" u="sng" dirty="0">
                <a:cs typeface="Calibri" panose="020F0502020204030204" pitchFamily="34" charset="0"/>
              </a:rPr>
              <a:t>Error measure</a:t>
            </a:r>
            <a:r>
              <a:rPr lang="en-US" dirty="0">
                <a:cs typeface="Calibri" panose="020F0502020204030204" pitchFamily="34" charset="0"/>
              </a:rPr>
              <a:t>:  Sum of Squared Errors (SSE),is the sum of the squared predicted minus actual values. A lower SSE implies better predictive performance. This is helpful for estimating the model's performance on the training data, but tells us little about how it will perform on unseen data</a:t>
            </a:r>
            <a:r>
              <a:rPr lang="en-US" dirty="0"/>
              <a:t>.</a:t>
            </a:r>
          </a:p>
          <a:p>
            <a:endParaRPr lang="en-US" b="1"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p:cNvPicPr/>
          <p:nvPr/>
        </p:nvPicPr>
        <p:blipFill>
          <a:blip r:embed="rId3"/>
          <a:stretch>
            <a:fillRect/>
          </a:stretch>
        </p:blipFill>
        <p:spPr>
          <a:xfrm>
            <a:off x="8116867" y="1901523"/>
            <a:ext cx="3698374" cy="2394904"/>
          </a:xfrm>
          <a:prstGeom prst="rect">
            <a:avLst/>
          </a:prstGeom>
        </p:spPr>
      </p:pic>
      <p:pic>
        <p:nvPicPr>
          <p:cNvPr id="7" name="Picture 2">
            <a:extLst>
              <a:ext uri="{FF2B5EF4-FFF2-40B4-BE49-F238E27FC236}">
                <a16:creationId xmlns:a16="http://schemas.microsoft.com/office/drawing/2014/main" id="{E6CAEEFB-0B8A-46AD-B172-3A5370E1CF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75416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Definition of ML / AI / Deep Learning</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11" name="Rectangle 10"/>
          <p:cNvSpPr/>
          <p:nvPr/>
        </p:nvSpPr>
        <p:spPr>
          <a:xfrm>
            <a:off x="4009503" y="3461963"/>
            <a:ext cx="6096000" cy="369332"/>
          </a:xfrm>
          <a:prstGeom prst="rect">
            <a:avLst/>
          </a:prstGeom>
        </p:spPr>
        <p:txBody>
          <a:bodyPr>
            <a:spAutoFit/>
          </a:bodyPr>
          <a:lstStyle/>
          <a:p>
            <a:r>
              <a:rPr lang="en-US" dirty="0"/>
              <a:t> </a:t>
            </a:r>
          </a:p>
        </p:txBody>
      </p:sp>
      <p:sp>
        <p:nvSpPr>
          <p:cNvPr id="3" name="Rectangle 2"/>
          <p:cNvSpPr/>
          <p:nvPr/>
        </p:nvSpPr>
        <p:spPr>
          <a:xfrm>
            <a:off x="550800" y="883800"/>
            <a:ext cx="10472800" cy="4105868"/>
          </a:xfrm>
          <a:prstGeom prst="rect">
            <a:avLst/>
          </a:prstGeom>
        </p:spPr>
        <p:txBody>
          <a:bodyPr wrap="square">
            <a:spAutoFit/>
          </a:bodyPr>
          <a:lstStyle/>
          <a:p>
            <a:pPr marL="285750" indent="-285750">
              <a:lnSpc>
                <a:spcPct val="107000"/>
              </a:lnSpc>
              <a:buFont typeface="Arial" panose="020B0604020202020204" pitchFamily="34" charset="0"/>
              <a:buChar char="•"/>
            </a:pPr>
            <a:r>
              <a:rPr lang="en-US" b="1" dirty="0">
                <a:ea typeface="Times New Roman" panose="02020603050405020304" pitchFamily="18" charset="0"/>
                <a:cs typeface="Calibri" panose="020F0502020204030204" pitchFamily="34" charset="0"/>
              </a:rPr>
              <a:t>DL:</a:t>
            </a:r>
            <a:r>
              <a:rPr lang="en-US" dirty="0">
                <a:ea typeface="Times New Roman" panose="02020603050405020304" pitchFamily="18" charset="0"/>
                <a:cs typeface="Calibri" panose="020F0502020204030204" pitchFamily="34" charset="0"/>
              </a:rPr>
              <a:t> fastest-growing field in machine learning. </a:t>
            </a:r>
          </a:p>
          <a:p>
            <a:pPr marL="285750" indent="-285750">
              <a:lnSpc>
                <a:spcPct val="107000"/>
              </a:lnSpc>
              <a:buFont typeface="Arial" panose="020B0604020202020204" pitchFamily="34" charset="0"/>
              <a:buChar char="•"/>
            </a:pPr>
            <a:r>
              <a:rPr lang="en-US" dirty="0">
                <a:ea typeface="Times New Roman" panose="02020603050405020304" pitchFamily="18" charset="0"/>
                <a:cs typeface="Calibri" panose="020F0502020204030204" pitchFamily="34" charset="0"/>
              </a:rPr>
              <a:t>uses many-layered </a:t>
            </a:r>
            <a:r>
              <a:rPr lang="en-US" b="1" dirty="0">
                <a:ea typeface="Times New Roman" panose="02020603050405020304" pitchFamily="18" charset="0"/>
                <a:cs typeface="Calibri" panose="020F0502020204030204" pitchFamily="34" charset="0"/>
              </a:rPr>
              <a:t>Deep Neural Networks (DNNs)</a:t>
            </a:r>
            <a:r>
              <a:rPr lang="en-US" dirty="0">
                <a:ea typeface="Times New Roman" panose="02020603050405020304" pitchFamily="18" charset="0"/>
                <a:cs typeface="Calibri" panose="020F0502020204030204" pitchFamily="34" charset="0"/>
              </a:rPr>
              <a:t> to learn levels of representation and abstraction that make sense of data such as images, sound, and text</a:t>
            </a:r>
            <a:r>
              <a:rPr lang="en-US" dirty="0">
                <a:latin typeface="Calibri" panose="020F0502020204030204" pitchFamily="34" charset="0"/>
                <a:ea typeface="Times New Roman" panose="02020603050405020304" pitchFamily="18" charset="0"/>
                <a:cs typeface="Calibri" panose="020F0502020204030204" pitchFamily="34" charset="0"/>
              </a:rPr>
              <a:t>.</a:t>
            </a:r>
          </a:p>
          <a:p>
            <a:pPr marL="285750" indent="-285750">
              <a:lnSpc>
                <a:spcPct val="107000"/>
              </a:lnSpc>
              <a:buFont typeface="Arial" panose="020B0604020202020204" pitchFamily="34" charset="0"/>
              <a:buChar char="•"/>
            </a:pPr>
            <a:r>
              <a:rPr lang="en-US" b="1" dirty="0"/>
              <a:t>more than 2 hidden layers</a:t>
            </a:r>
          </a:p>
          <a:p>
            <a:pPr marL="285750" indent="-285750">
              <a:lnSpc>
                <a:spcPct val="107000"/>
              </a:lnSpc>
              <a:buFont typeface="Arial" panose="020B0604020202020204" pitchFamily="34" charset="0"/>
              <a:buChar char="•"/>
            </a:pPr>
            <a:r>
              <a:rPr lang="en-US" b="1" dirty="0"/>
              <a:t>FPGA’s and especially GPU </a:t>
            </a:r>
            <a:r>
              <a:rPr lang="en-US" dirty="0"/>
              <a:t>can be  really important for DL. It is </a:t>
            </a:r>
            <a:r>
              <a:rPr lang="en-US" b="1" i="1" dirty="0">
                <a:solidFill>
                  <a:srgbClr val="7030A0"/>
                </a:solidFill>
              </a:rPr>
              <a:t>best to use a DL package that supports it, such as H2O, </a:t>
            </a:r>
            <a:r>
              <a:rPr lang="en-US" b="1" i="1" dirty="0" err="1">
                <a:solidFill>
                  <a:srgbClr val="7030A0"/>
                </a:solidFill>
              </a:rPr>
              <a:t>Theano</a:t>
            </a:r>
            <a:r>
              <a:rPr lang="en-US" b="1" i="1" dirty="0">
                <a:solidFill>
                  <a:srgbClr val="7030A0"/>
                </a:solidFill>
              </a:rPr>
              <a:t> or </a:t>
            </a:r>
            <a:r>
              <a:rPr lang="en-US" b="1" i="1" dirty="0" err="1">
                <a:solidFill>
                  <a:srgbClr val="7030A0"/>
                </a:solidFill>
              </a:rPr>
              <a:t>Lasagne</a:t>
            </a:r>
            <a:r>
              <a:rPr lang="en-US" b="1" i="1" dirty="0">
                <a:solidFill>
                  <a:srgbClr val="7030A0"/>
                </a:solidFill>
              </a:rPr>
              <a:t>, or more recently and perhaps the leading tool now – Tensor Flow.</a:t>
            </a:r>
          </a:p>
          <a:p>
            <a:r>
              <a:rPr lang="en-US" dirty="0"/>
              <a:t>Practical examples include:</a:t>
            </a:r>
          </a:p>
          <a:p>
            <a:pPr lvl="0"/>
            <a:r>
              <a:rPr lang="en-US" u="sng" dirty="0">
                <a:hlinkClick r:id="rId3"/>
              </a:rPr>
              <a:t>Vehicle, pedestrian and landmark identification for driver assistance</a:t>
            </a:r>
            <a:endParaRPr lang="en-US" u="sng" dirty="0"/>
          </a:p>
          <a:p>
            <a:pPr lvl="0"/>
            <a:r>
              <a:rPr lang="en-US" u="sng" dirty="0">
                <a:hlinkClick r:id="rId4"/>
              </a:rPr>
              <a:t>Image recognition</a:t>
            </a:r>
            <a:endParaRPr lang="en-US" u="sng" dirty="0"/>
          </a:p>
          <a:p>
            <a:pPr lvl="0"/>
            <a:r>
              <a:rPr lang="en-US" u="sng" dirty="0">
                <a:hlinkClick r:id="rId5"/>
              </a:rPr>
              <a:t>Speech recognition</a:t>
            </a:r>
            <a:r>
              <a:rPr lang="en-US" u="sng" dirty="0"/>
              <a:t> and </a:t>
            </a:r>
            <a:r>
              <a:rPr lang="en-US" u="sng" dirty="0">
                <a:hlinkClick r:id="rId6"/>
              </a:rPr>
              <a:t>translation</a:t>
            </a:r>
            <a:endParaRPr lang="en-US" u="sng" dirty="0"/>
          </a:p>
          <a:p>
            <a:pPr lvl="0"/>
            <a:r>
              <a:rPr lang="en-US" u="sng" dirty="0">
                <a:hlinkClick r:id="rId5"/>
              </a:rPr>
              <a:t>Natural language processing</a:t>
            </a:r>
            <a:endParaRPr lang="en-US" u="sng" dirty="0"/>
          </a:p>
          <a:p>
            <a:pPr lvl="0"/>
            <a:r>
              <a:rPr lang="en-US" u="sng" dirty="0">
                <a:hlinkClick r:id="rId7"/>
              </a:rPr>
              <a:t>Life sciences</a:t>
            </a:r>
            <a:endParaRPr lang="en-US" u="sng" dirty="0"/>
          </a:p>
          <a:p>
            <a:pPr lvl="0"/>
            <a:r>
              <a:rPr lang="en-US" b="1" i="1" u="sng" dirty="0">
                <a:solidFill>
                  <a:srgbClr val="7030A0"/>
                </a:solidFill>
              </a:rPr>
              <a:t>Accurately predicting “trade” signals in ET (“alpha” seeking strategies) –h2o</a:t>
            </a:r>
          </a:p>
        </p:txBody>
      </p:sp>
      <p:pic>
        <p:nvPicPr>
          <p:cNvPr id="6" name="Picture 2">
            <a:extLst>
              <a:ext uri="{FF2B5EF4-FFF2-40B4-BE49-F238E27FC236}">
                <a16:creationId xmlns:a16="http://schemas.microsoft.com/office/drawing/2014/main" id="{C12AA7C5-50E9-4586-8F17-90E33A2F5EE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61146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Definition of ML / AI / Deep Learning</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11" name="Rectangle 10"/>
          <p:cNvSpPr/>
          <p:nvPr/>
        </p:nvSpPr>
        <p:spPr>
          <a:xfrm>
            <a:off x="4009503" y="3461963"/>
            <a:ext cx="6096000" cy="369332"/>
          </a:xfrm>
          <a:prstGeom prst="rect">
            <a:avLst/>
          </a:prstGeom>
        </p:spPr>
        <p:txBody>
          <a:bodyPr>
            <a:spAutoFit/>
          </a:bodyPr>
          <a:lstStyle/>
          <a:p>
            <a:r>
              <a:rPr lang="en-US" dirty="0"/>
              <a:t> </a:t>
            </a:r>
          </a:p>
        </p:txBody>
      </p:sp>
      <p:sp>
        <p:nvSpPr>
          <p:cNvPr id="3" name="Rectangle 2"/>
          <p:cNvSpPr/>
          <p:nvPr/>
        </p:nvSpPr>
        <p:spPr>
          <a:xfrm>
            <a:off x="550799" y="883800"/>
            <a:ext cx="9946012" cy="2585323"/>
          </a:xfrm>
          <a:prstGeom prst="rect">
            <a:avLst/>
          </a:prstGeom>
        </p:spPr>
        <p:txBody>
          <a:bodyPr wrap="square">
            <a:spAutoFit/>
          </a:bodyPr>
          <a:lstStyle/>
          <a:p>
            <a:pPr marL="285750" indent="-285750">
              <a:buFont typeface="Arial" panose="020B0604020202020204" pitchFamily="34" charset="0"/>
              <a:buChar char="•"/>
            </a:pPr>
            <a:r>
              <a:rPr lang="en-US" b="1" dirty="0"/>
              <a:t>The NVIDIA </a:t>
            </a:r>
            <a:r>
              <a:rPr lang="en-US" b="1" u="sng" dirty="0">
                <a:hlinkClick r:id="rId3"/>
              </a:rPr>
              <a:t>Deep Learning SDK</a:t>
            </a:r>
            <a:r>
              <a:rPr lang="en-US" b="1" dirty="0"/>
              <a:t> </a:t>
            </a:r>
            <a:r>
              <a:rPr lang="en-US" dirty="0"/>
              <a:t>provides high-performance tools and libraries to power innovative GPU-accelerated machine learning applications in the cloud, data centers, workstations, and embedded platforms.  </a:t>
            </a:r>
          </a:p>
          <a:p>
            <a:pPr marL="285750" indent="-285750">
              <a:buFont typeface="Arial" panose="020B0604020202020204" pitchFamily="34" charset="0"/>
              <a:buChar char="•"/>
            </a:pPr>
            <a:r>
              <a:rPr lang="en-US" dirty="0"/>
              <a:t>Others are below – how is one to determine which one(s) are right for you? A: –</a:t>
            </a:r>
            <a:r>
              <a:rPr lang="en-US" b="1" dirty="0"/>
              <a:t>timing in project lifecycle may be factor</a:t>
            </a:r>
            <a:r>
              <a:rPr lang="en-US" dirty="0"/>
              <a:t>. </a:t>
            </a:r>
          </a:p>
          <a:p>
            <a:pPr marL="285750" indent="-285750">
              <a:buFont typeface="Arial" panose="020B0604020202020204" pitchFamily="34" charset="0"/>
              <a:buChar char="•"/>
            </a:pPr>
            <a:r>
              <a:rPr lang="en-US" b="1" dirty="0"/>
              <a:t>Can we use </a:t>
            </a:r>
            <a:r>
              <a:rPr lang="en-US" b="1" u="sng" dirty="0">
                <a:solidFill>
                  <a:srgbClr val="FE0000"/>
                </a:solidFill>
              </a:rPr>
              <a:t>R/ </a:t>
            </a:r>
            <a:r>
              <a:rPr lang="en-US" b="1" u="sng" dirty="0" err="1">
                <a:solidFill>
                  <a:srgbClr val="FE0000"/>
                </a:solidFill>
              </a:rPr>
              <a:t>NeuralNet</a:t>
            </a:r>
            <a:r>
              <a:rPr lang="en-US" b="1" u="sng" dirty="0">
                <a:solidFill>
                  <a:srgbClr val="FE0000"/>
                </a:solidFill>
              </a:rPr>
              <a:t> </a:t>
            </a:r>
            <a:r>
              <a:rPr lang="en-US" dirty="0"/>
              <a:t>– yes, but these other software products are more enterprise ready and optimized to take advantage latest high performance and parallel processing (ex: </a:t>
            </a:r>
            <a:r>
              <a:rPr lang="en-US" b="1" i="1" dirty="0">
                <a:solidFill>
                  <a:srgbClr val="7030A0"/>
                </a:solidFill>
              </a:rPr>
              <a:t>GPU’s</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p:cNvPicPr>
            <a:picLocks noChangeAspect="1"/>
          </p:cNvPicPr>
          <p:nvPr/>
        </p:nvPicPr>
        <p:blipFill>
          <a:blip r:embed="rId4"/>
          <a:stretch>
            <a:fillRect/>
          </a:stretch>
        </p:blipFill>
        <p:spPr>
          <a:xfrm>
            <a:off x="1061514" y="3261217"/>
            <a:ext cx="5895975" cy="2457450"/>
          </a:xfrm>
          <a:prstGeom prst="rect">
            <a:avLst/>
          </a:prstGeom>
        </p:spPr>
      </p:pic>
      <p:pic>
        <p:nvPicPr>
          <p:cNvPr id="7" name="Picture 2">
            <a:extLst>
              <a:ext uri="{FF2B5EF4-FFF2-40B4-BE49-F238E27FC236}">
                <a16:creationId xmlns:a16="http://schemas.microsoft.com/office/drawing/2014/main" id="{B9309686-F8AF-42CE-BF5A-8AB41B0466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73780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Definition of ML / AI / Deep Learning</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11" name="Rectangle 10"/>
          <p:cNvSpPr/>
          <p:nvPr/>
        </p:nvSpPr>
        <p:spPr>
          <a:xfrm>
            <a:off x="4009503" y="3461963"/>
            <a:ext cx="6096000" cy="369332"/>
          </a:xfrm>
          <a:prstGeom prst="rect">
            <a:avLst/>
          </a:prstGeom>
        </p:spPr>
        <p:txBody>
          <a:bodyPr>
            <a:spAutoFit/>
          </a:bodyPr>
          <a:lstStyle/>
          <a:p>
            <a:r>
              <a:rPr lang="en-US" dirty="0"/>
              <a:t> </a:t>
            </a:r>
          </a:p>
        </p:txBody>
      </p:sp>
      <p:sp>
        <p:nvSpPr>
          <p:cNvPr id="5" name="Rectangle 4"/>
          <p:cNvSpPr/>
          <p:nvPr/>
        </p:nvSpPr>
        <p:spPr>
          <a:xfrm>
            <a:off x="400832" y="1107472"/>
            <a:ext cx="10606257" cy="4801314"/>
          </a:xfrm>
          <a:prstGeom prst="rect">
            <a:avLst/>
          </a:prstGeom>
        </p:spPr>
        <p:txBody>
          <a:bodyPr wrap="square">
            <a:spAutoFit/>
          </a:bodyPr>
          <a:lstStyle/>
          <a:p>
            <a:r>
              <a:rPr lang="en-US" dirty="0"/>
              <a:t>The DL process: </a:t>
            </a:r>
          </a:p>
          <a:p>
            <a:pPr marL="285750" lvl="0" indent="-285750">
              <a:buFont typeface="Arial" panose="020B0604020202020204" pitchFamily="34" charset="0"/>
              <a:buChar char="•"/>
            </a:pPr>
            <a:r>
              <a:rPr lang="en-US" dirty="0"/>
              <a:t>Manage data; train DL models for object or data detection usable in the models</a:t>
            </a:r>
          </a:p>
          <a:p>
            <a:pPr marL="285750" lvl="0" indent="-285750">
              <a:buFont typeface="Arial" panose="020B0604020202020204" pitchFamily="34" charset="0"/>
              <a:buChar char="•"/>
            </a:pPr>
            <a:r>
              <a:rPr lang="en-US" b="1" i="1" dirty="0">
                <a:solidFill>
                  <a:srgbClr val="7030A0"/>
                </a:solidFill>
              </a:rPr>
              <a:t>Design/train DL via high level interfaces (ex Tensor Flow)</a:t>
            </a:r>
          </a:p>
          <a:p>
            <a:pPr marL="285750" lvl="0" indent="-285750">
              <a:buFont typeface="Arial" panose="020B0604020202020204" pitchFamily="34" charset="0"/>
              <a:buChar char="•"/>
            </a:pPr>
            <a:r>
              <a:rPr lang="en-US" b="1" i="1" dirty="0">
                <a:solidFill>
                  <a:srgbClr val="7030A0"/>
                </a:solidFill>
              </a:rPr>
              <a:t>NVIDIA DL SDK: GPU accelerated &amp; industry vetted DL </a:t>
            </a:r>
            <a:r>
              <a:rPr lang="en-US" b="1" i="1" dirty="0" err="1">
                <a:solidFill>
                  <a:srgbClr val="7030A0"/>
                </a:solidFill>
              </a:rPr>
              <a:t>algo’s</a:t>
            </a:r>
            <a:endParaRPr lang="en-US" b="1" i="1" dirty="0">
              <a:solidFill>
                <a:srgbClr val="7030A0"/>
              </a:solidFill>
            </a:endParaRPr>
          </a:p>
          <a:p>
            <a:pPr marL="285750" lvl="0" indent="-285750">
              <a:buFont typeface="Arial" panose="020B0604020202020204" pitchFamily="34" charset="0"/>
              <a:buChar char="•"/>
            </a:pPr>
            <a:r>
              <a:rPr lang="en-US" b="1" i="1" dirty="0">
                <a:solidFill>
                  <a:srgbClr val="7030A0"/>
                </a:solidFill>
              </a:rPr>
              <a:t>NVIDIA DGX-1 for Analytics with integrated hardware ,(DL SDK), &amp; AI accelerated analytics</a:t>
            </a:r>
          </a:p>
          <a:p>
            <a:r>
              <a:rPr lang="en-US" dirty="0"/>
              <a:t> </a:t>
            </a:r>
          </a:p>
          <a:p>
            <a:pPr lvl="0"/>
            <a:r>
              <a:rPr lang="en-US" b="1" dirty="0">
                <a:solidFill>
                  <a:srgbClr val="7030A0"/>
                </a:solidFill>
              </a:rPr>
              <a:t>OPTION</a:t>
            </a:r>
            <a:r>
              <a:rPr lang="en-US" dirty="0"/>
              <a:t>: NVIDIA Docker - Role for </a:t>
            </a:r>
            <a:r>
              <a:rPr lang="en-US" b="1" dirty="0">
                <a:solidFill>
                  <a:srgbClr val="7030A0"/>
                </a:solidFill>
              </a:rPr>
              <a:t>Docker containers </a:t>
            </a:r>
            <a:r>
              <a:rPr lang="en-US" dirty="0"/>
              <a:t>(ex</a:t>
            </a:r>
            <a:r>
              <a:rPr lang="en-US" b="1" dirty="0"/>
              <a:t>: </a:t>
            </a:r>
            <a:r>
              <a:rPr lang="en-US" dirty="0"/>
              <a:t>feeding, normalizing, analyzing streaming data)  Explain how microservices such as Docker containers differ from traditional software</a:t>
            </a:r>
          </a:p>
          <a:p>
            <a:r>
              <a:rPr lang="en-US" dirty="0"/>
              <a:t> </a:t>
            </a:r>
          </a:p>
          <a:p>
            <a:pPr lvl="0"/>
            <a:r>
              <a:rPr lang="en-US" b="1" dirty="0"/>
              <a:t>NVLINK for GPU-GPU and GPU-CPU high speed connectivity, with IBM taking advantage of that (Power AI)</a:t>
            </a:r>
          </a:p>
          <a:p>
            <a:r>
              <a:rPr lang="en-US" dirty="0"/>
              <a:t> </a:t>
            </a:r>
          </a:p>
          <a:p>
            <a:pPr lvl="0"/>
            <a:r>
              <a:rPr lang="en-US" b="1" i="1" dirty="0" err="1">
                <a:solidFill>
                  <a:srgbClr val="7030A0"/>
                </a:solidFill>
              </a:rPr>
              <a:t>TensorFLow</a:t>
            </a:r>
            <a:r>
              <a:rPr lang="en-US" b="1" i="1" dirty="0">
                <a:solidFill>
                  <a:srgbClr val="7030A0"/>
                </a:solidFill>
              </a:rPr>
              <a:t> on Tesla 100’s </a:t>
            </a:r>
          </a:p>
          <a:p>
            <a:endParaRPr lang="en-US" b="1" i="1" dirty="0">
              <a:solidFill>
                <a:srgbClr val="7030A0"/>
              </a:solidFill>
            </a:endParaRPr>
          </a:p>
          <a:p>
            <a:pPr lvl="0"/>
            <a:r>
              <a:rPr lang="en-US" b="1" i="1" dirty="0">
                <a:solidFill>
                  <a:srgbClr val="7030A0"/>
                </a:solidFill>
              </a:rPr>
              <a:t>Partnership with </a:t>
            </a:r>
            <a:r>
              <a:rPr lang="en-US" b="1" i="1" dirty="0" err="1">
                <a:solidFill>
                  <a:srgbClr val="7030A0"/>
                </a:solidFill>
              </a:rPr>
              <a:t>Kinetica</a:t>
            </a:r>
            <a:r>
              <a:rPr lang="en-US" b="1" i="1" dirty="0">
                <a:solidFill>
                  <a:srgbClr val="7030A0"/>
                </a:solidFill>
              </a:rPr>
              <a:t> (in mem with GPU compute) </a:t>
            </a:r>
          </a:p>
          <a:p>
            <a:r>
              <a:rPr lang="en-US" dirty="0"/>
              <a:t> </a:t>
            </a:r>
          </a:p>
          <a:p>
            <a:r>
              <a:rPr lang="en-US" b="1" u="sng" dirty="0">
                <a:hlinkClick r:id="rId3"/>
              </a:rPr>
              <a:t>https://www.nvidia.com/en-us/deep-learning-ai/developer/</a:t>
            </a:r>
            <a:endParaRPr lang="en-US" b="1" dirty="0"/>
          </a:p>
        </p:txBody>
      </p:sp>
      <p:pic>
        <p:nvPicPr>
          <p:cNvPr id="6" name="Picture 2">
            <a:extLst>
              <a:ext uri="{FF2B5EF4-FFF2-40B4-BE49-F238E27FC236}">
                <a16:creationId xmlns:a16="http://schemas.microsoft.com/office/drawing/2014/main" id="{E2F450D4-D969-4D0C-8F27-371CBCC2F7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26821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Definition of ML / AI / Deep Learning</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11" name="Rectangle 10"/>
          <p:cNvSpPr/>
          <p:nvPr/>
        </p:nvSpPr>
        <p:spPr>
          <a:xfrm>
            <a:off x="4009503" y="3461963"/>
            <a:ext cx="6096000" cy="369332"/>
          </a:xfrm>
          <a:prstGeom prst="rect">
            <a:avLst/>
          </a:prstGeom>
        </p:spPr>
        <p:txBody>
          <a:bodyPr>
            <a:spAutoFit/>
          </a:bodyPr>
          <a:lstStyle/>
          <a:p>
            <a:r>
              <a:rPr lang="en-US" dirty="0"/>
              <a:t> </a:t>
            </a:r>
          </a:p>
        </p:txBody>
      </p:sp>
      <p:sp>
        <p:nvSpPr>
          <p:cNvPr id="5" name="Rectangle 3"/>
          <p:cNvSpPr txBox="1">
            <a:spLocks noChangeArrowheads="1"/>
          </p:cNvSpPr>
          <p:nvPr/>
        </p:nvSpPr>
        <p:spPr>
          <a:xfrm>
            <a:off x="703200" y="16032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398400" y="883800"/>
            <a:ext cx="10269600" cy="1754326"/>
          </a:xfrm>
          <a:prstGeom prst="rect">
            <a:avLst/>
          </a:prstGeom>
        </p:spPr>
        <p:txBody>
          <a:bodyPr wrap="square">
            <a:spAutoFit/>
          </a:bodyPr>
          <a:lstStyle/>
          <a:p>
            <a:r>
              <a:rPr lang="en-US" b="1" i="1" dirty="0">
                <a:solidFill>
                  <a:srgbClr val="7030A0"/>
                </a:solidFill>
              </a:rPr>
              <a:t>TENSOR FLOW BASICS </a:t>
            </a:r>
            <a:r>
              <a:rPr lang="en-US" b="1" dirty="0"/>
              <a:t>(speeds up processing; will process in parallel; GPUs/FPGA’s</a:t>
            </a:r>
            <a:endParaRPr lang="en-US" dirty="0"/>
          </a:p>
          <a:p>
            <a:r>
              <a:rPr lang="en-US" dirty="0"/>
              <a:t>Computation in data flow graphs. Nodes in the graph represent mathematical operations, while the graph edges represent the multidimensional data arrays (tensors) communicated between them.</a:t>
            </a:r>
          </a:p>
          <a:p>
            <a:r>
              <a:rPr lang="en-US" dirty="0"/>
              <a:t> </a:t>
            </a:r>
          </a:p>
          <a:p>
            <a:r>
              <a:rPr lang="en-US" dirty="0"/>
              <a:t>Flexible architecture allows you to deploy computation to one or more CPUs or GPUs in a desktop, server, or mobile device with a single API.  </a:t>
            </a:r>
          </a:p>
        </p:txBody>
      </p:sp>
      <p:pic>
        <p:nvPicPr>
          <p:cNvPr id="9" name="Picture 8"/>
          <p:cNvPicPr>
            <a:picLocks noChangeAspect="1"/>
          </p:cNvPicPr>
          <p:nvPr/>
        </p:nvPicPr>
        <p:blipFill>
          <a:blip r:embed="rId3"/>
          <a:stretch>
            <a:fillRect/>
          </a:stretch>
        </p:blipFill>
        <p:spPr>
          <a:xfrm>
            <a:off x="6093825" y="2319577"/>
            <a:ext cx="4286076" cy="3926302"/>
          </a:xfrm>
          <a:prstGeom prst="rect">
            <a:avLst/>
          </a:prstGeom>
        </p:spPr>
      </p:pic>
      <p:pic>
        <p:nvPicPr>
          <p:cNvPr id="12" name="Picture 11"/>
          <p:cNvPicPr>
            <a:picLocks noChangeAspect="1"/>
          </p:cNvPicPr>
          <p:nvPr/>
        </p:nvPicPr>
        <p:blipFill>
          <a:blip r:embed="rId4"/>
          <a:stretch>
            <a:fillRect/>
          </a:stretch>
        </p:blipFill>
        <p:spPr>
          <a:xfrm>
            <a:off x="1013065" y="2846617"/>
            <a:ext cx="4038599" cy="3310415"/>
          </a:xfrm>
          <a:prstGeom prst="rect">
            <a:avLst/>
          </a:prstGeom>
        </p:spPr>
      </p:pic>
      <p:sp>
        <p:nvSpPr>
          <p:cNvPr id="13" name="TextBox 12"/>
          <p:cNvSpPr txBox="1"/>
          <p:nvPr/>
        </p:nvSpPr>
        <p:spPr>
          <a:xfrm>
            <a:off x="7214497" y="6245879"/>
            <a:ext cx="4207565" cy="369332"/>
          </a:xfrm>
          <a:prstGeom prst="rect">
            <a:avLst/>
          </a:prstGeom>
          <a:noFill/>
        </p:spPr>
        <p:txBody>
          <a:bodyPr wrap="square" rtlCol="0">
            <a:spAutoFit/>
          </a:bodyPr>
          <a:lstStyle/>
          <a:p>
            <a:r>
              <a:rPr lang="en-US" dirty="0"/>
              <a:t>Process in parallel: </a:t>
            </a:r>
            <a:r>
              <a:rPr lang="en-US" dirty="0">
                <a:sym typeface="Wingdings" panose="05000000000000000000" pitchFamily="2" charset="2"/>
              </a:rPr>
              <a:t> </a:t>
            </a:r>
            <a:endParaRPr lang="en-US" dirty="0"/>
          </a:p>
        </p:txBody>
      </p:sp>
      <p:pic>
        <p:nvPicPr>
          <p:cNvPr id="14" name="Picture 13"/>
          <p:cNvPicPr>
            <a:picLocks noChangeAspect="1"/>
          </p:cNvPicPr>
          <p:nvPr/>
        </p:nvPicPr>
        <p:blipFill>
          <a:blip r:embed="rId5"/>
          <a:stretch>
            <a:fillRect/>
          </a:stretch>
        </p:blipFill>
        <p:spPr>
          <a:xfrm>
            <a:off x="2560292" y="5982659"/>
            <a:ext cx="5945815" cy="447886"/>
          </a:xfrm>
          <a:prstGeom prst="rect">
            <a:avLst/>
          </a:prstGeom>
        </p:spPr>
      </p:pic>
      <p:pic>
        <p:nvPicPr>
          <p:cNvPr id="15" name="Picture 2">
            <a:extLst>
              <a:ext uri="{FF2B5EF4-FFF2-40B4-BE49-F238E27FC236}">
                <a16:creationId xmlns:a16="http://schemas.microsoft.com/office/drawing/2014/main" id="{A7A51C4E-B27D-40B3-9017-C9F2B4500ED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138182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Definition of ML / AI / Deep Learning</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11" name="Rectangle 10"/>
          <p:cNvSpPr/>
          <p:nvPr/>
        </p:nvSpPr>
        <p:spPr>
          <a:xfrm>
            <a:off x="4009503" y="3461963"/>
            <a:ext cx="6096000" cy="369332"/>
          </a:xfrm>
          <a:prstGeom prst="rect">
            <a:avLst/>
          </a:prstGeom>
        </p:spPr>
        <p:txBody>
          <a:bodyPr>
            <a:spAutoFit/>
          </a:bodyPr>
          <a:lstStyle/>
          <a:p>
            <a:r>
              <a:rPr lang="en-US" dirty="0"/>
              <a:t> </a:t>
            </a:r>
          </a:p>
        </p:txBody>
      </p:sp>
      <p:sp>
        <p:nvSpPr>
          <p:cNvPr id="3" name="Rectangle 2"/>
          <p:cNvSpPr/>
          <p:nvPr/>
        </p:nvSpPr>
        <p:spPr>
          <a:xfrm>
            <a:off x="438410" y="1020504"/>
            <a:ext cx="10686790" cy="5201424"/>
          </a:xfrm>
          <a:prstGeom prst="rect">
            <a:avLst/>
          </a:prstGeom>
        </p:spPr>
        <p:txBody>
          <a:bodyPr wrap="square">
            <a:spAutoFit/>
          </a:bodyPr>
          <a:lstStyle/>
          <a:p>
            <a:r>
              <a:rPr lang="en-US" b="1" u="sng" dirty="0">
                <a:solidFill>
                  <a:srgbClr val="FE0000"/>
                </a:solidFill>
              </a:rPr>
              <a:t>AI </a:t>
            </a:r>
            <a:r>
              <a:rPr lang="en-US" b="1" dirty="0"/>
              <a:t>is </a:t>
            </a:r>
            <a:r>
              <a:rPr lang="en-US" b="1" dirty="0">
                <a:hlinkClick r:id="rId3" tooltip="Intelligence"/>
              </a:rPr>
              <a:t>intelligence</a:t>
            </a:r>
            <a:r>
              <a:rPr lang="en-US" b="1" dirty="0"/>
              <a:t> exhibited by </a:t>
            </a:r>
            <a:r>
              <a:rPr lang="en-US" b="1" dirty="0">
                <a:hlinkClick r:id="rId4" tooltip="Machine"/>
              </a:rPr>
              <a:t>machines</a:t>
            </a:r>
            <a:r>
              <a:rPr lang="en-US" b="1" dirty="0"/>
              <a:t>. In </a:t>
            </a:r>
            <a:r>
              <a:rPr lang="en-US" b="1" dirty="0">
                <a:hlinkClick r:id="rId5" tooltip="Computer science"/>
              </a:rPr>
              <a:t>computer science</a:t>
            </a:r>
            <a:r>
              <a:rPr lang="en-US" b="1" dirty="0"/>
              <a:t>, the field of AI research defines itself as the study of "</a:t>
            </a:r>
            <a:r>
              <a:rPr lang="en-US" b="1" dirty="0">
                <a:hlinkClick r:id="rId6" tooltip="Intelligent agents"/>
              </a:rPr>
              <a:t>intelligent agents</a:t>
            </a:r>
            <a:r>
              <a:rPr lang="en-US" b="1" dirty="0"/>
              <a:t>": any device that perceives its environment and takes actions that maximize its chance of success at some goal.</a:t>
            </a:r>
            <a:r>
              <a:rPr lang="en-US" b="1" dirty="0">
                <a:hlinkClick r:id="rId7"/>
              </a:rPr>
              <a:t>[1]</a:t>
            </a:r>
            <a:r>
              <a:rPr lang="en-US" b="1" dirty="0"/>
              <a:t> </a:t>
            </a:r>
            <a:endParaRPr lang="en-US" dirty="0"/>
          </a:p>
          <a:p>
            <a:endParaRPr lang="en-US" b="1" dirty="0"/>
          </a:p>
          <a:p>
            <a:r>
              <a:rPr lang="en-US" b="1" dirty="0"/>
              <a:t>Capabilities currently classified as AI include successfully </a:t>
            </a:r>
            <a:r>
              <a:rPr lang="en-US" b="1" dirty="0">
                <a:hlinkClick r:id="rId8" tooltip="Natural language processing"/>
              </a:rPr>
              <a:t>understanding human speech</a:t>
            </a:r>
            <a:r>
              <a:rPr lang="en-US" b="1" dirty="0"/>
              <a:t>, competing at a high level in </a:t>
            </a:r>
            <a:r>
              <a:rPr lang="en-US" b="1" dirty="0">
                <a:hlinkClick r:id="rId9" tooltip="Strategic game"/>
              </a:rPr>
              <a:t>strategic </a:t>
            </a:r>
            <a:r>
              <a:rPr lang="en-US" b="1" dirty="0" err="1">
                <a:hlinkClick r:id="rId9" tooltip="Strategic game"/>
              </a:rPr>
              <a:t>game</a:t>
            </a:r>
            <a:r>
              <a:rPr lang="en-US" b="1" dirty="0" err="1"/>
              <a:t>systems</a:t>
            </a:r>
            <a:r>
              <a:rPr lang="en-US" b="1" dirty="0"/>
              <a:t> (such as </a:t>
            </a:r>
            <a:r>
              <a:rPr lang="en-US" b="1" dirty="0">
                <a:hlinkClick r:id="rId10" tooltip="Chess"/>
              </a:rPr>
              <a:t>Chess</a:t>
            </a:r>
            <a:r>
              <a:rPr lang="en-US" b="1" dirty="0"/>
              <a:t> and </a:t>
            </a:r>
            <a:r>
              <a:rPr lang="en-US" b="1" dirty="0">
                <a:hlinkClick r:id="rId11" tooltip="Go (game)"/>
              </a:rPr>
              <a:t>Go</a:t>
            </a:r>
            <a:r>
              <a:rPr lang="en-US" b="1" dirty="0"/>
              <a:t>), </a:t>
            </a:r>
            <a:r>
              <a:rPr lang="en-US" b="1" dirty="0">
                <a:hlinkClick r:id="rId12" tooltip="Self-driving cars"/>
              </a:rPr>
              <a:t>self-driving cars</a:t>
            </a:r>
            <a:r>
              <a:rPr lang="en-US" b="1" dirty="0"/>
              <a:t>, intelligent routing in </a:t>
            </a:r>
            <a:r>
              <a:rPr lang="en-US" b="1" dirty="0">
                <a:hlinkClick r:id="rId13" tooltip="Content delivery network"/>
              </a:rPr>
              <a:t>content delivery networks</a:t>
            </a:r>
            <a:r>
              <a:rPr lang="en-US" b="1" dirty="0"/>
              <a:t>, and interpreting complex data.</a:t>
            </a:r>
          </a:p>
          <a:p>
            <a:endParaRPr lang="en-US" dirty="0"/>
          </a:p>
          <a:p>
            <a:r>
              <a:rPr lang="en-US" dirty="0"/>
              <a:t>**** </a:t>
            </a:r>
            <a:r>
              <a:rPr lang="en-US" b="1" i="1" u="sng" dirty="0">
                <a:solidFill>
                  <a:srgbClr val="7030A0"/>
                </a:solidFill>
              </a:rPr>
              <a:t>Cisco </a:t>
            </a:r>
            <a:r>
              <a:rPr lang="en-US" b="1" i="1" u="sng" dirty="0" err="1">
                <a:solidFill>
                  <a:srgbClr val="7030A0"/>
                </a:solidFill>
              </a:rPr>
              <a:t>Tetration</a:t>
            </a:r>
            <a:r>
              <a:rPr lang="en-US" b="1" i="1" u="sng" dirty="0">
                <a:solidFill>
                  <a:srgbClr val="7030A0"/>
                </a:solidFill>
              </a:rPr>
              <a:t> </a:t>
            </a:r>
            <a:r>
              <a:rPr lang="en-US" dirty="0"/>
              <a:t>may be on verge of AI: ---- </a:t>
            </a:r>
            <a:r>
              <a:rPr lang="en-US" dirty="0">
                <a:hlinkClick r:id="rId14"/>
              </a:rPr>
              <a:t>http://www.cisco.com/c/en/us/products/data-center-analytics/tetration-analytics/index.html</a:t>
            </a:r>
            <a:r>
              <a:rPr lang="en-US" dirty="0"/>
              <a:t> (</a:t>
            </a:r>
            <a:r>
              <a:rPr lang="en-US" b="1" dirty="0"/>
              <a:t>ML for optimal routing in very large networks</a:t>
            </a:r>
            <a:r>
              <a:rPr lang="en-US" dirty="0"/>
              <a:t>)</a:t>
            </a:r>
          </a:p>
          <a:p>
            <a:r>
              <a:rPr lang="en-US" dirty="0"/>
              <a:t>**** </a:t>
            </a:r>
            <a:r>
              <a:rPr lang="en-US" b="1" i="1" dirty="0" err="1">
                <a:solidFill>
                  <a:srgbClr val="7030A0"/>
                </a:solidFill>
              </a:rPr>
              <a:t>LightFleet</a:t>
            </a:r>
            <a:r>
              <a:rPr lang="en-US" dirty="0"/>
              <a:t> can argue the same --- http://lightfleet.com/  (optimal routing in multicast networks) </a:t>
            </a:r>
          </a:p>
          <a:p>
            <a:endParaRPr lang="en-US" dirty="0"/>
          </a:p>
          <a:p>
            <a:r>
              <a:rPr lang="en-US" dirty="0"/>
              <a:t>AI often uses </a:t>
            </a:r>
            <a:r>
              <a:rPr lang="en-US" b="1" dirty="0"/>
              <a:t>neural networks</a:t>
            </a:r>
          </a:p>
          <a:p>
            <a:endParaRPr lang="en-US" dirty="0"/>
          </a:p>
          <a:p>
            <a:r>
              <a:rPr lang="en-US" sz="2000" b="1" i="1" dirty="0">
                <a:solidFill>
                  <a:srgbClr val="7030A0"/>
                </a:solidFill>
              </a:rPr>
              <a:t>AI can be set of multiple neural networks that together function</a:t>
            </a:r>
            <a:r>
              <a:rPr lang="en-US" sz="2000" dirty="0"/>
              <a:t>, </a:t>
            </a:r>
            <a:r>
              <a:rPr lang="en-US" sz="2000" b="1" i="1" dirty="0">
                <a:solidFill>
                  <a:srgbClr val="7030A0"/>
                </a:solidFill>
              </a:rPr>
              <a:t>near automatically, solving multiple problems or to accomplish specified tasks.</a:t>
            </a:r>
          </a:p>
          <a:p>
            <a:endParaRPr lang="en-US" sz="2000" dirty="0"/>
          </a:p>
          <a:p>
            <a:r>
              <a:rPr lang="en-US" sz="2000" b="1" i="1" dirty="0">
                <a:solidFill>
                  <a:srgbClr val="7030A0"/>
                </a:solidFill>
              </a:rPr>
              <a:t>AI also has a role today for electronic trading</a:t>
            </a:r>
          </a:p>
        </p:txBody>
      </p:sp>
      <p:pic>
        <p:nvPicPr>
          <p:cNvPr id="6" name="Picture 2">
            <a:extLst>
              <a:ext uri="{FF2B5EF4-FFF2-40B4-BE49-F238E27FC236}">
                <a16:creationId xmlns:a16="http://schemas.microsoft.com/office/drawing/2014/main" id="{1FDD8EE4-96BA-4478-A3F3-83BB1DD5936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2113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550800" y="316800"/>
            <a:ext cx="9816210" cy="1134000"/>
          </a:xfrm>
        </p:spPr>
        <p:txBody>
          <a:bodyPr/>
          <a:lstStyle/>
          <a:p>
            <a:r>
              <a:rPr lang="en-US" dirty="0"/>
              <a:t>Definition of ML / AI / Deep Learning –</a:t>
            </a:r>
            <a:r>
              <a:rPr lang="en-US" i="1" dirty="0">
                <a:solidFill>
                  <a:srgbClr val="7030A0"/>
                </a:solidFill>
              </a:rPr>
              <a:t>FYI Rules v NN</a:t>
            </a:r>
            <a:endParaRPr lang="de-DE" sz="2400" i="1" dirty="0">
              <a:solidFill>
                <a:srgbClr val="7030A0"/>
              </a:solidFill>
            </a:endParaRPr>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11" name="Rectangle 10"/>
          <p:cNvSpPr/>
          <p:nvPr/>
        </p:nvSpPr>
        <p:spPr>
          <a:xfrm>
            <a:off x="4009503" y="3461963"/>
            <a:ext cx="6096000" cy="369332"/>
          </a:xfrm>
          <a:prstGeom prst="rect">
            <a:avLst/>
          </a:prstGeom>
        </p:spPr>
        <p:txBody>
          <a:bodyPr>
            <a:spAutoFit/>
          </a:bodyPr>
          <a:lstStyle/>
          <a:p>
            <a:r>
              <a:rPr lang="en-US" dirty="0"/>
              <a:t> </a:t>
            </a:r>
          </a:p>
        </p:txBody>
      </p:sp>
      <p:sp>
        <p:nvSpPr>
          <p:cNvPr id="3" name="Rectangle 2"/>
          <p:cNvSpPr/>
          <p:nvPr/>
        </p:nvSpPr>
        <p:spPr>
          <a:xfrm>
            <a:off x="550800" y="876640"/>
            <a:ext cx="11549342" cy="5632311"/>
          </a:xfrm>
          <a:prstGeom prst="rect">
            <a:avLst/>
          </a:prstGeom>
        </p:spPr>
        <p:txBody>
          <a:bodyPr wrap="square">
            <a:spAutoFit/>
          </a:bodyPr>
          <a:lstStyle/>
          <a:p>
            <a:r>
              <a:rPr lang="en-US" b="1" i="1" dirty="0">
                <a:solidFill>
                  <a:srgbClr val="FF0000"/>
                </a:solidFill>
              </a:rPr>
              <a:t>FYI Slide ….. AI usually (1) rules based; (2)  ML based</a:t>
            </a:r>
          </a:p>
          <a:p>
            <a:r>
              <a:rPr lang="en-US" dirty="0"/>
              <a:t>Related to AI is </a:t>
            </a:r>
            <a:r>
              <a:rPr lang="en-GB" b="1" dirty="0"/>
              <a:t>robotic process automation</a:t>
            </a:r>
            <a:r>
              <a:rPr lang="en-GB" dirty="0"/>
              <a:t> (</a:t>
            </a:r>
            <a:r>
              <a:rPr lang="en-GB" b="1" dirty="0"/>
              <a:t>RPA</a:t>
            </a:r>
            <a:r>
              <a:rPr lang="en-GB" dirty="0"/>
              <a:t>).  </a:t>
            </a:r>
            <a:endParaRPr lang="en-US" dirty="0"/>
          </a:p>
          <a:p>
            <a:r>
              <a:rPr lang="en-GB" dirty="0"/>
              <a:t> </a:t>
            </a:r>
            <a:endParaRPr lang="en-US" dirty="0"/>
          </a:p>
          <a:p>
            <a:r>
              <a:rPr lang="en-GB" dirty="0"/>
              <a:t>RPA crafts software that </a:t>
            </a:r>
            <a:r>
              <a:rPr lang="en-GB" b="1" dirty="0"/>
              <a:t>automates repetitive tasks </a:t>
            </a:r>
            <a:r>
              <a:rPr lang="en-GB" dirty="0"/>
              <a:t>(e.g., human data entry)</a:t>
            </a:r>
          </a:p>
          <a:p>
            <a:pPr marL="285750" indent="-285750">
              <a:buFont typeface="Arial" panose="020B0604020202020204" pitchFamily="34" charset="0"/>
              <a:buChar char="•"/>
            </a:pPr>
            <a:r>
              <a:rPr lang="en-GB" dirty="0"/>
              <a:t>customer onboarding</a:t>
            </a:r>
          </a:p>
          <a:p>
            <a:pPr marL="285750" indent="-285750">
              <a:buFont typeface="Arial" panose="020B0604020202020204" pitchFamily="34" charset="0"/>
              <a:buChar char="•"/>
            </a:pPr>
            <a:r>
              <a:rPr lang="en-GB" dirty="0"/>
              <a:t>procurement processing.</a:t>
            </a:r>
          </a:p>
          <a:p>
            <a:r>
              <a:rPr lang="en-GB" dirty="0"/>
              <a:t>RPA vendors liken the </a:t>
            </a:r>
            <a:r>
              <a:rPr lang="en-GB" b="1" dirty="0"/>
              <a:t>software</a:t>
            </a:r>
            <a:r>
              <a:rPr lang="en-GB" dirty="0"/>
              <a:t> they create to robots (bots for short). </a:t>
            </a:r>
          </a:p>
          <a:p>
            <a:pPr marL="285750" indent="-285750">
              <a:buFont typeface="Arial" panose="020B0604020202020204" pitchFamily="34" charset="0"/>
              <a:buChar char="•"/>
            </a:pPr>
            <a:r>
              <a:rPr lang="en-GB" dirty="0"/>
              <a:t>sophisticated bots can execute </a:t>
            </a:r>
            <a:r>
              <a:rPr lang="en-GB" b="1" dirty="0"/>
              <a:t>rules-based tasks</a:t>
            </a:r>
            <a:r>
              <a:rPr lang="en-GB" dirty="0"/>
              <a:t>, follow conditional routes, and execute instructions or sequential logic.</a:t>
            </a:r>
          </a:p>
          <a:p>
            <a:endParaRPr lang="en-GB" dirty="0"/>
          </a:p>
          <a:p>
            <a:r>
              <a:rPr lang="en-GB" b="1" dirty="0"/>
              <a:t>More sophisticated RPA </a:t>
            </a:r>
            <a:r>
              <a:rPr lang="en-GB" dirty="0"/>
              <a:t>platforms can also call upon various machine learning </a:t>
            </a:r>
            <a:r>
              <a:rPr lang="en-GB" b="1" dirty="0"/>
              <a:t>(ML) technologies to add contextual awareness </a:t>
            </a:r>
            <a:r>
              <a:rPr lang="en-GB" dirty="0"/>
              <a:t>and guidance of unstructured interactions (within, and in support of, business processes) toward desired outcomes.</a:t>
            </a:r>
            <a:endParaRPr lang="en-US" dirty="0"/>
          </a:p>
          <a:p>
            <a:endParaRPr lang="en-GB" dirty="0"/>
          </a:p>
          <a:p>
            <a:r>
              <a:rPr lang="en-GB" dirty="0"/>
              <a:t>Vendors with </a:t>
            </a:r>
            <a:r>
              <a:rPr lang="en-GB" b="1" dirty="0"/>
              <a:t>RPA platforms capable of automation based on rules</a:t>
            </a:r>
            <a:r>
              <a:rPr lang="en-GB" dirty="0"/>
              <a:t>, conditional routing and logical operations (for things like analytics), and that can </a:t>
            </a:r>
            <a:r>
              <a:rPr lang="en-GB" b="1" dirty="0"/>
              <a:t>modify behaviour based on their learnings</a:t>
            </a:r>
            <a:r>
              <a:rPr lang="en-GB" dirty="0"/>
              <a:t>, stand best odds of success.  </a:t>
            </a:r>
          </a:p>
          <a:p>
            <a:r>
              <a:rPr lang="en-GB" dirty="0"/>
              <a:t>RPA is a new birthplace for </a:t>
            </a:r>
            <a:r>
              <a:rPr lang="en-GB" b="1" dirty="0"/>
              <a:t>VC</a:t>
            </a:r>
            <a:r>
              <a:rPr lang="en-GB" dirty="0"/>
              <a:t> and M&amp;A activity</a:t>
            </a:r>
            <a:endParaRPr lang="en-US" dirty="0"/>
          </a:p>
          <a:p>
            <a:r>
              <a:rPr lang="en-US" dirty="0"/>
              <a:t> </a:t>
            </a:r>
          </a:p>
          <a:p>
            <a:r>
              <a:rPr lang="en-US" b="1" dirty="0"/>
              <a:t>CHATBOTS</a:t>
            </a:r>
            <a:r>
              <a:rPr lang="en-US" dirty="0"/>
              <a:t>: </a:t>
            </a:r>
            <a:r>
              <a:rPr lang="en-GB" dirty="0"/>
              <a:t>conversation with users. They can be likened to an interactive search engine that returns results based on key words or search terms entered during the chat. </a:t>
            </a:r>
            <a:endParaRPr lang="en-US" dirty="0"/>
          </a:p>
        </p:txBody>
      </p:sp>
      <p:pic>
        <p:nvPicPr>
          <p:cNvPr id="6" name="Picture 2">
            <a:extLst>
              <a:ext uri="{FF2B5EF4-FFF2-40B4-BE49-F238E27FC236}">
                <a16:creationId xmlns:a16="http://schemas.microsoft.com/office/drawing/2014/main" id="{E3532324-B8C3-4132-A7A5-04E1BBFA43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98965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Definition of ML / AI / Deep Learning </a:t>
            </a:r>
            <a:r>
              <a:rPr lang="en-US" sz="2400" dirty="0"/>
              <a:t>–</a:t>
            </a:r>
            <a:r>
              <a:rPr lang="en-US" sz="2400" i="1" dirty="0">
                <a:solidFill>
                  <a:srgbClr val="7030A0"/>
                </a:solidFill>
              </a:rPr>
              <a:t>FYI Rules v NN</a:t>
            </a:r>
            <a:endParaRPr lang="de-DE" sz="2400" dirty="0"/>
          </a:p>
        </p:txBody>
      </p:sp>
      <p:sp>
        <p:nvSpPr>
          <p:cNvPr id="4" name="Rectangle 3"/>
          <p:cNvSpPr txBox="1">
            <a:spLocks noChangeArrowheads="1"/>
          </p:cNvSpPr>
          <p:nvPr/>
        </p:nvSpPr>
        <p:spPr>
          <a:xfrm>
            <a:off x="463118" y="931685"/>
            <a:ext cx="10117200" cy="332398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i="1" dirty="0">
                <a:solidFill>
                  <a:schemeClr val="tx1"/>
                </a:solidFill>
              </a:rPr>
              <a:t>The entire RPA market today, is probably under $100m. However, the value of the productivity gained through RPA use can mount into the billions, making it an exciting market to watch – and for </a:t>
            </a:r>
            <a:r>
              <a:rPr lang="en-GB" sz="1800" b="1" i="1" dirty="0">
                <a:solidFill>
                  <a:srgbClr val="FF0000"/>
                </a:solidFill>
              </a:rPr>
              <a:t>VC’s to invest in</a:t>
            </a:r>
            <a:r>
              <a:rPr lang="en-GB" sz="1800" b="1" i="1" dirty="0">
                <a:solidFill>
                  <a:schemeClr val="tx1"/>
                </a:solidFill>
              </a:rPr>
              <a:t>.</a:t>
            </a:r>
          </a:p>
          <a:p>
            <a:endParaRPr lang="en-GB" sz="1800" b="1" i="1" dirty="0">
              <a:solidFill>
                <a:schemeClr val="tx1"/>
              </a:solidFill>
            </a:endParaRPr>
          </a:p>
          <a:p>
            <a:r>
              <a:rPr lang="en-GB" sz="1800" b="1" i="1" dirty="0" err="1">
                <a:solidFill>
                  <a:schemeClr val="tx1"/>
                </a:solidFill>
              </a:rPr>
              <a:t>WorkFusion</a:t>
            </a:r>
            <a:r>
              <a:rPr lang="en-GB" sz="1800" dirty="0">
                <a:solidFill>
                  <a:schemeClr val="tx1"/>
                </a:solidFill>
              </a:rPr>
              <a:t> </a:t>
            </a:r>
            <a:r>
              <a:rPr lang="en-GB" sz="1800" u="sng" dirty="0">
                <a:solidFill>
                  <a:schemeClr val="tx1"/>
                </a:solidFill>
                <a:hlinkClick r:id="rId3"/>
              </a:rPr>
              <a:t>is based in New York</a:t>
            </a:r>
            <a:r>
              <a:rPr lang="en-GB" sz="1800" dirty="0">
                <a:solidFill>
                  <a:schemeClr val="tx1"/>
                </a:solidFill>
              </a:rPr>
              <a:t>. Its technology was originally developed at MIT for </a:t>
            </a:r>
            <a:r>
              <a:rPr lang="en-GB" sz="1800" b="1" dirty="0">
                <a:solidFill>
                  <a:schemeClr val="tx1"/>
                </a:solidFill>
              </a:rPr>
              <a:t>fraud-detection</a:t>
            </a:r>
            <a:r>
              <a:rPr lang="en-GB" sz="1800" dirty="0">
                <a:solidFill>
                  <a:schemeClr val="tx1"/>
                </a:solidFill>
              </a:rPr>
              <a:t> work. Its platform offers drag-and-drop design tooling and comes </a:t>
            </a:r>
            <a:r>
              <a:rPr lang="en-GB" sz="1800" b="1" dirty="0">
                <a:solidFill>
                  <a:schemeClr val="tx1"/>
                </a:solidFill>
              </a:rPr>
              <a:t>preloaded with process templates, as well as pre-built robotic</a:t>
            </a:r>
            <a:r>
              <a:rPr lang="en-GB" sz="1800" dirty="0">
                <a:solidFill>
                  <a:schemeClr val="tx1"/>
                </a:solidFill>
              </a:rPr>
              <a:t>, cognitive and exception-handling components to configure custom workflows</a:t>
            </a:r>
          </a:p>
          <a:p>
            <a:endParaRPr lang="en-GB" sz="1800" b="1" i="1" dirty="0">
              <a:solidFill>
                <a:schemeClr val="tx1"/>
              </a:solidFill>
            </a:endParaRPr>
          </a:p>
          <a:p>
            <a:r>
              <a:rPr lang="en-GB" sz="1800" b="1" i="1" dirty="0">
                <a:solidFill>
                  <a:schemeClr val="tx1"/>
                </a:solidFill>
              </a:rPr>
              <a:t>RPA vendors seem to be building tools, such as UI’s along with sophisticated software that minimize the skill and effort needed to conduct end-end automation of business tasks.</a:t>
            </a:r>
          </a:p>
        </p:txBody>
      </p:sp>
      <p:sp>
        <p:nvSpPr>
          <p:cNvPr id="11" name="Rectangle 10"/>
          <p:cNvSpPr/>
          <p:nvPr/>
        </p:nvSpPr>
        <p:spPr>
          <a:xfrm>
            <a:off x="4009503" y="3461963"/>
            <a:ext cx="6096000" cy="369332"/>
          </a:xfrm>
          <a:prstGeom prst="rect">
            <a:avLst/>
          </a:prstGeom>
        </p:spPr>
        <p:txBody>
          <a:bodyPr>
            <a:spAutoFit/>
          </a:bodyPr>
          <a:lstStyle/>
          <a:p>
            <a:r>
              <a:rPr lang="en-US" dirty="0"/>
              <a:t> </a:t>
            </a:r>
          </a:p>
        </p:txBody>
      </p:sp>
      <p:pic>
        <p:nvPicPr>
          <p:cNvPr id="5" name="Picture 4"/>
          <p:cNvPicPr>
            <a:picLocks noChangeAspect="1"/>
          </p:cNvPicPr>
          <p:nvPr/>
        </p:nvPicPr>
        <p:blipFill>
          <a:blip r:embed="rId4"/>
          <a:stretch>
            <a:fillRect/>
          </a:stretch>
        </p:blipFill>
        <p:spPr>
          <a:xfrm>
            <a:off x="812799" y="5076862"/>
            <a:ext cx="7378875" cy="1189973"/>
          </a:xfrm>
          <a:prstGeom prst="rect">
            <a:avLst/>
          </a:prstGeom>
        </p:spPr>
      </p:pic>
      <p:sp>
        <p:nvSpPr>
          <p:cNvPr id="3" name="TextBox 2"/>
          <p:cNvSpPr txBox="1"/>
          <p:nvPr/>
        </p:nvSpPr>
        <p:spPr>
          <a:xfrm>
            <a:off x="330200" y="4406900"/>
            <a:ext cx="7861474" cy="369332"/>
          </a:xfrm>
          <a:prstGeom prst="rect">
            <a:avLst/>
          </a:prstGeom>
          <a:noFill/>
        </p:spPr>
        <p:txBody>
          <a:bodyPr wrap="square" rtlCol="0">
            <a:spAutoFit/>
          </a:bodyPr>
          <a:lstStyle/>
          <a:p>
            <a:r>
              <a:rPr lang="en-US" dirty="0"/>
              <a:t>An AI challenge: Validate multiple automated flows (below) and feed to AI</a:t>
            </a:r>
          </a:p>
        </p:txBody>
      </p:sp>
      <p:pic>
        <p:nvPicPr>
          <p:cNvPr id="7" name="Picture 2">
            <a:extLst>
              <a:ext uri="{FF2B5EF4-FFF2-40B4-BE49-F238E27FC236}">
                <a16:creationId xmlns:a16="http://schemas.microsoft.com/office/drawing/2014/main" id="{4C46CF5E-6226-43A3-81E4-A7FF7169C91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7704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Definition of ML / AI / Deep Learning</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6" name="TextBox 5"/>
          <p:cNvSpPr txBox="1"/>
          <p:nvPr/>
        </p:nvSpPr>
        <p:spPr>
          <a:xfrm>
            <a:off x="550800" y="914400"/>
            <a:ext cx="2636900" cy="369332"/>
          </a:xfrm>
          <a:prstGeom prst="rect">
            <a:avLst/>
          </a:prstGeom>
          <a:noFill/>
        </p:spPr>
        <p:txBody>
          <a:bodyPr wrap="square" rtlCol="0">
            <a:spAutoFit/>
          </a:bodyPr>
          <a:lstStyle/>
          <a:p>
            <a:r>
              <a:rPr lang="en-US" b="1" i="1" u="sng" dirty="0">
                <a:solidFill>
                  <a:srgbClr val="7030A0"/>
                </a:solidFill>
              </a:rPr>
              <a:t>Graph Engines for ML</a:t>
            </a:r>
          </a:p>
        </p:txBody>
      </p:sp>
      <p:sp>
        <p:nvSpPr>
          <p:cNvPr id="7" name="TextBox 6"/>
          <p:cNvSpPr txBox="1"/>
          <p:nvPr/>
        </p:nvSpPr>
        <p:spPr>
          <a:xfrm>
            <a:off x="958100" y="1287991"/>
            <a:ext cx="11290300" cy="923330"/>
          </a:xfrm>
          <a:prstGeom prst="rect">
            <a:avLst/>
          </a:prstGeom>
          <a:noFill/>
        </p:spPr>
        <p:txBody>
          <a:bodyPr wrap="square" rtlCol="0">
            <a:spAutoFit/>
          </a:bodyPr>
          <a:lstStyle/>
          <a:p>
            <a:r>
              <a:rPr lang="en-US" b="1" i="1" dirty="0">
                <a:solidFill>
                  <a:srgbClr val="7030A0"/>
                </a:solidFill>
                <a:cs typeface="Calibri" panose="020F0502020204030204" pitchFamily="34" charset="0"/>
              </a:rPr>
              <a:t>Speeds up causation via links – how one data item or subject relate to other</a:t>
            </a:r>
          </a:p>
          <a:p>
            <a:r>
              <a:rPr lang="en-US" b="1" i="1" dirty="0">
                <a:solidFill>
                  <a:srgbClr val="7030A0"/>
                </a:solidFill>
                <a:cs typeface="Calibri" panose="020F0502020204030204" pitchFamily="34" charset="0"/>
              </a:rPr>
              <a:t>Simple one</a:t>
            </a:r>
            <a:r>
              <a:rPr lang="en-US" b="1" i="1" dirty="0">
                <a:solidFill>
                  <a:srgbClr val="7030A0"/>
                </a:solidFill>
                <a:latin typeface="Calibri" panose="020F0502020204030204" pitchFamily="34" charset="0"/>
                <a:cs typeface="Calibri" panose="020F0502020204030204" pitchFamily="34" charset="0"/>
              </a:rPr>
              <a:t>:</a:t>
            </a:r>
          </a:p>
          <a:p>
            <a:endParaRPr lang="en-US" dirty="0" err="1"/>
          </a:p>
        </p:txBody>
      </p:sp>
      <p:pic>
        <p:nvPicPr>
          <p:cNvPr id="8" name="Picture 7"/>
          <p:cNvPicPr>
            <a:picLocks noChangeAspect="1"/>
          </p:cNvPicPr>
          <p:nvPr/>
        </p:nvPicPr>
        <p:blipFill>
          <a:blip r:embed="rId3"/>
          <a:stretch>
            <a:fillRect/>
          </a:stretch>
        </p:blipFill>
        <p:spPr>
          <a:xfrm>
            <a:off x="2675700" y="1565917"/>
            <a:ext cx="2933700" cy="666750"/>
          </a:xfrm>
          <a:prstGeom prst="rect">
            <a:avLst/>
          </a:prstGeom>
        </p:spPr>
      </p:pic>
      <p:sp>
        <p:nvSpPr>
          <p:cNvPr id="9" name="TextBox 8"/>
          <p:cNvSpPr txBox="1"/>
          <p:nvPr/>
        </p:nvSpPr>
        <p:spPr>
          <a:xfrm>
            <a:off x="958100" y="2254923"/>
            <a:ext cx="10289020" cy="4524315"/>
          </a:xfrm>
          <a:prstGeom prst="rect">
            <a:avLst/>
          </a:prstGeom>
          <a:noFill/>
        </p:spPr>
        <p:txBody>
          <a:bodyPr wrap="square" rtlCol="0">
            <a:spAutoFit/>
          </a:bodyPr>
          <a:lstStyle/>
          <a:p>
            <a:pPr marL="285750" indent="-285750">
              <a:buFont typeface="Arial" panose="020B0604020202020204" pitchFamily="34" charset="0"/>
              <a:buChar char="•"/>
            </a:pPr>
            <a:r>
              <a:rPr lang="en-US" dirty="0">
                <a:cs typeface="Calibri" panose="020F0502020204030204" pitchFamily="34" charset="0"/>
              </a:rPr>
              <a:t>Graph DB is unstructured – thus EZ quick joins; no schemas</a:t>
            </a:r>
          </a:p>
          <a:p>
            <a:pPr marL="285750" indent="-285750">
              <a:buFont typeface="Arial" panose="020B0604020202020204" pitchFamily="34" charset="0"/>
              <a:buChar char="•"/>
            </a:pPr>
            <a:r>
              <a:rPr lang="en-US" dirty="0">
                <a:cs typeface="Calibri" panose="020F0502020204030204" pitchFamily="34" charset="0"/>
              </a:rPr>
              <a:t>Store data in nodes (vertices) and edges</a:t>
            </a:r>
          </a:p>
          <a:p>
            <a:pPr marL="285750" indent="-285750">
              <a:buFont typeface="Arial" panose="020B0604020202020204" pitchFamily="34" charset="0"/>
              <a:buChar char="•"/>
            </a:pPr>
            <a:r>
              <a:rPr lang="en-US" dirty="0">
                <a:cs typeface="Calibri" panose="020F0502020204030204" pitchFamily="34" charset="0"/>
              </a:rPr>
              <a:t>Interactions can be with many data items</a:t>
            </a:r>
          </a:p>
          <a:p>
            <a:pPr marL="285750" indent="-285750">
              <a:buFont typeface="Arial" panose="020B0604020202020204" pitchFamily="34" charset="0"/>
              <a:buChar char="•"/>
            </a:pPr>
            <a:r>
              <a:rPr lang="en-US" dirty="0">
                <a:cs typeface="Calibri" panose="020F0502020204030204" pitchFamily="34" charset="0"/>
              </a:rPr>
              <a:t>Excellent for pattern matching, filtering</a:t>
            </a:r>
          </a:p>
          <a:p>
            <a:pPr marL="285750" indent="-285750">
              <a:buFont typeface="Arial" panose="020B0604020202020204" pitchFamily="34" charset="0"/>
              <a:buChar char="•"/>
            </a:pPr>
            <a:r>
              <a:rPr lang="en-US" dirty="0">
                <a:cs typeface="Calibri" panose="020F0502020204030204" pitchFamily="34" charset="0"/>
              </a:rPr>
              <a:t>Combine with RDB’s</a:t>
            </a:r>
          </a:p>
          <a:p>
            <a:pPr marL="285750" indent="-285750">
              <a:buFont typeface="Arial" panose="020B0604020202020204" pitchFamily="34" charset="0"/>
              <a:buChar char="•"/>
            </a:pPr>
            <a:r>
              <a:rPr lang="en-US" dirty="0">
                <a:cs typeface="Calibri" panose="020F0502020204030204" pitchFamily="34" charset="0"/>
              </a:rPr>
              <a:t>Use Cases can include verify/predict/prevent cyber attacks, </a:t>
            </a:r>
            <a:r>
              <a:rPr lang="en-US" b="1" dirty="0">
                <a:cs typeface="Calibri" panose="020F0502020204030204" pitchFamily="34" charset="0"/>
              </a:rPr>
              <a:t>ID drug interactions (LE + </a:t>
            </a:r>
            <a:r>
              <a:rPr lang="en-US" b="1" dirty="0" err="1">
                <a:cs typeface="Calibri" panose="020F0502020204030204" pitchFamily="34" charset="0"/>
              </a:rPr>
              <a:t>Insilico</a:t>
            </a:r>
            <a:r>
              <a:rPr lang="en-US" b="1" dirty="0">
                <a:cs typeface="Calibri" panose="020F0502020204030204" pitchFamily="34" charset="0"/>
              </a:rPr>
              <a:t>)</a:t>
            </a:r>
          </a:p>
          <a:p>
            <a:pPr marL="285750" indent="-285750">
              <a:buFont typeface="Arial" panose="020B0604020202020204" pitchFamily="34" charset="0"/>
              <a:buChar char="•"/>
            </a:pPr>
            <a:r>
              <a:rPr lang="en-US" dirty="0">
                <a:cs typeface="Calibri" panose="020F0502020204030204" pitchFamily="34" charset="0"/>
              </a:rPr>
              <a:t>Cray is a leading proponent of Graph Engine; has </a:t>
            </a:r>
            <a:r>
              <a:rPr lang="en-US" b="1" dirty="0">
                <a:cs typeface="Calibri" panose="020F0502020204030204" pitchFamily="34" charset="0"/>
              </a:rPr>
              <a:t>CGE</a:t>
            </a:r>
            <a:r>
              <a:rPr lang="en-US" dirty="0">
                <a:cs typeface="Calibri" panose="020F0502020204030204" pitchFamily="34" charset="0"/>
              </a:rPr>
              <a:t> – Cray Graph Engine</a:t>
            </a:r>
          </a:p>
          <a:p>
            <a:pPr marL="742950" lvl="1" indent="-285750">
              <a:buFont typeface="Arial" panose="020B0604020202020204" pitchFamily="34" charset="0"/>
              <a:buChar char="•"/>
            </a:pPr>
            <a:r>
              <a:rPr lang="en-US" dirty="0">
                <a:cs typeface="Calibri" panose="020F0502020204030204" pitchFamily="34" charset="0"/>
                <a:hlinkClick r:id="rId4"/>
              </a:rPr>
              <a:t>http://www.cray.com/products/analytics/cray-graph-engine</a:t>
            </a:r>
            <a:endParaRPr lang="en-US" dirty="0">
              <a:cs typeface="Calibri" panose="020F0502020204030204" pitchFamily="34" charset="0"/>
            </a:endParaRPr>
          </a:p>
          <a:p>
            <a:pPr marL="285750" indent="-285750">
              <a:buFont typeface="Arial" panose="020B0604020202020204" pitchFamily="34" charset="0"/>
              <a:buChar char="•"/>
            </a:pPr>
            <a:r>
              <a:rPr lang="en-US" dirty="0">
                <a:cs typeface="Calibri" panose="020F0502020204030204" pitchFamily="34" charset="0"/>
              </a:rPr>
              <a:t>Cray use of NVIDIA GPU’s for </a:t>
            </a:r>
            <a:r>
              <a:rPr lang="en-US" b="1" dirty="0">
                <a:cs typeface="Calibri" panose="020F0502020204030204" pitchFamily="34" charset="0"/>
              </a:rPr>
              <a:t>CGE</a:t>
            </a:r>
          </a:p>
          <a:p>
            <a:r>
              <a:rPr lang="en-US" dirty="0">
                <a:cs typeface="Calibri" panose="020F0502020204030204" pitchFamily="34" charset="0"/>
              </a:rPr>
              <a:t>GGE: semantic DB using Resource Description Framework (RDF) triples to represent the data, SPARQL as the query language and extensions to support mathematical algorithms.   </a:t>
            </a:r>
          </a:p>
          <a:p>
            <a:r>
              <a:rPr lang="en-US" b="1" i="1" dirty="0">
                <a:solidFill>
                  <a:srgbClr val="7030A0"/>
                </a:solidFill>
                <a:cs typeface="Calibri" panose="020F0502020204030204" pitchFamily="34" charset="0"/>
              </a:rPr>
              <a:t>RDF  — Stores each data item as a triple containing a subject-predicate-object. For example, “John is the parent of Susan”:</a:t>
            </a:r>
          </a:p>
          <a:p>
            <a:pPr marL="285750" indent="-285750">
              <a:buFont typeface="Arial" panose="020B0604020202020204" pitchFamily="34" charset="0"/>
              <a:buChar char="•"/>
            </a:pPr>
            <a:endParaRPr lang="en-US" b="1"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0" name="Picture 2">
            <a:extLst>
              <a:ext uri="{FF2B5EF4-FFF2-40B4-BE49-F238E27FC236}">
                <a16:creationId xmlns:a16="http://schemas.microsoft.com/office/drawing/2014/main" id="{6A2B92F4-3DCF-4E29-8141-CECD1BA70C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5872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550800" y="316800"/>
            <a:ext cx="9468000" cy="617920"/>
          </a:xfrm>
        </p:spPr>
        <p:txBody>
          <a:bodyPr/>
          <a:lstStyle/>
          <a:p>
            <a:r>
              <a:rPr lang="en-US" dirty="0"/>
              <a:t>Intro</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TextBox 2"/>
          <p:cNvSpPr txBox="1"/>
          <p:nvPr/>
        </p:nvSpPr>
        <p:spPr>
          <a:xfrm>
            <a:off x="457200" y="750054"/>
            <a:ext cx="8270240" cy="369332"/>
          </a:xfrm>
          <a:prstGeom prst="rect">
            <a:avLst/>
          </a:prstGeom>
          <a:noFill/>
        </p:spPr>
        <p:txBody>
          <a:bodyPr wrap="square" rtlCol="0">
            <a:spAutoFit/>
          </a:bodyPr>
          <a:lstStyle/>
          <a:p>
            <a:r>
              <a:rPr lang="en-US" b="1" u="sng" dirty="0">
                <a:solidFill>
                  <a:srgbClr val="FF0000"/>
                </a:solidFill>
              </a:rPr>
              <a:t>Goals:</a:t>
            </a:r>
          </a:p>
        </p:txBody>
      </p:sp>
      <p:sp>
        <p:nvSpPr>
          <p:cNvPr id="7" name="TextBox 6"/>
          <p:cNvSpPr txBox="1"/>
          <p:nvPr/>
        </p:nvSpPr>
        <p:spPr>
          <a:xfrm>
            <a:off x="493650" y="1206221"/>
            <a:ext cx="11013440" cy="2585323"/>
          </a:xfrm>
          <a:prstGeom prst="rect">
            <a:avLst/>
          </a:prstGeom>
          <a:noFill/>
        </p:spPr>
        <p:txBody>
          <a:bodyPr wrap="square" rtlCol="0">
            <a:spAutoFit/>
          </a:bodyPr>
          <a:lstStyle/>
          <a:p>
            <a:pPr marL="285750" indent="-285750">
              <a:buFont typeface="Arial" panose="020B0604020202020204" pitchFamily="34" charset="0"/>
              <a:buChar char="•"/>
            </a:pPr>
            <a:r>
              <a:rPr lang="en-US" b="1" i="1" dirty="0"/>
              <a:t>Attain working ML/AI knowledge, to enable one to </a:t>
            </a:r>
            <a:r>
              <a:rPr lang="en-US" b="1" i="1" dirty="0">
                <a:solidFill>
                  <a:srgbClr val="7030A0"/>
                </a:solidFill>
              </a:rPr>
              <a:t>identify use cases &amp; appropriate ML models</a:t>
            </a:r>
          </a:p>
          <a:p>
            <a:pPr marL="285750" indent="-285750">
              <a:buFont typeface="Arial" panose="020B0604020202020204" pitchFamily="34" charset="0"/>
              <a:buChar char="•"/>
            </a:pPr>
            <a:endParaRPr lang="en-US" b="1" i="1" dirty="0"/>
          </a:p>
          <a:p>
            <a:pPr marL="285750" indent="-285750">
              <a:buFont typeface="Arial" panose="020B0604020202020204" pitchFamily="34" charset="0"/>
              <a:buChar char="•"/>
            </a:pPr>
            <a:r>
              <a:rPr lang="en-US" b="1" i="1" dirty="0"/>
              <a:t>Learn Best Practices in order to excel at </a:t>
            </a:r>
            <a:r>
              <a:rPr lang="en-US" b="1" i="1" dirty="0">
                <a:solidFill>
                  <a:srgbClr val="7030A0"/>
                </a:solidFill>
              </a:rPr>
              <a:t>Time-2-Market</a:t>
            </a:r>
            <a:r>
              <a:rPr lang="en-US" b="1" i="1" dirty="0"/>
              <a:t> with all ML/AI projects and maximize ROI.</a:t>
            </a:r>
          </a:p>
          <a:p>
            <a:r>
              <a:rPr lang="en-US" b="1" i="1" dirty="0"/>
              <a:t> </a:t>
            </a:r>
          </a:p>
          <a:p>
            <a:pPr marL="285750" indent="-285750">
              <a:buFont typeface="Arial" panose="020B0604020202020204" pitchFamily="34" charset="0"/>
              <a:buChar char="•"/>
            </a:pPr>
            <a:r>
              <a:rPr lang="en-US" b="1" i="1" dirty="0">
                <a:solidFill>
                  <a:srgbClr val="FF0000"/>
                </a:solidFill>
              </a:rPr>
              <a:t>Please add:</a:t>
            </a:r>
          </a:p>
          <a:p>
            <a:endParaRPr lang="en-US" dirty="0"/>
          </a:p>
          <a:p>
            <a:r>
              <a:rPr lang="en-US" b="1" u="sng" dirty="0">
                <a:solidFill>
                  <a:srgbClr val="7030A0"/>
                </a:solidFill>
              </a:rPr>
              <a:t>Survey:</a:t>
            </a:r>
          </a:p>
          <a:p>
            <a:r>
              <a:rPr lang="en-US" dirty="0"/>
              <a:t>Experience in:</a:t>
            </a:r>
          </a:p>
          <a:p>
            <a:endParaRPr lang="en-US" dirty="0"/>
          </a:p>
        </p:txBody>
      </p:sp>
      <p:sp>
        <p:nvSpPr>
          <p:cNvPr id="10" name="TextBox 9"/>
          <p:cNvSpPr txBox="1"/>
          <p:nvPr/>
        </p:nvSpPr>
        <p:spPr>
          <a:xfrm>
            <a:off x="457200" y="3519990"/>
            <a:ext cx="393992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ML / AI</a:t>
            </a:r>
          </a:p>
          <a:p>
            <a:pPr marL="285750" indent="-285750">
              <a:buFont typeface="Arial" panose="020B0604020202020204" pitchFamily="34" charset="0"/>
              <a:buChar char="•"/>
            </a:pPr>
            <a:r>
              <a:rPr lang="en-US" dirty="0"/>
              <a:t>Neural Networks</a:t>
            </a:r>
          </a:p>
          <a:p>
            <a:pPr marL="285750" indent="-285750">
              <a:buFont typeface="Arial" panose="020B0604020202020204" pitchFamily="34" charset="0"/>
              <a:buChar char="•"/>
            </a:pPr>
            <a:r>
              <a:rPr lang="en-US" dirty="0"/>
              <a:t>Apache Spark or </a:t>
            </a:r>
            <a:r>
              <a:rPr lang="en-US" dirty="0" err="1"/>
              <a:t>Flink</a:t>
            </a:r>
            <a:endParaRPr lang="en-US" dirty="0"/>
          </a:p>
          <a:p>
            <a:pPr marL="285750" indent="-285750">
              <a:buFont typeface="Arial" panose="020B0604020202020204" pitchFamily="34" charset="0"/>
              <a:buChar char="•"/>
            </a:pPr>
            <a:r>
              <a:rPr lang="en-US" dirty="0"/>
              <a:t>Tensor Flow</a:t>
            </a:r>
          </a:p>
          <a:p>
            <a:pPr marL="285750" indent="-285750">
              <a:buFont typeface="Arial" panose="020B0604020202020204" pitchFamily="34" charset="0"/>
              <a:buChar char="•"/>
            </a:pPr>
            <a:r>
              <a:rPr lang="en-US" dirty="0"/>
              <a:t>H2o</a:t>
            </a:r>
          </a:p>
          <a:p>
            <a:pPr marL="285750" indent="-285750">
              <a:buFont typeface="Arial" panose="020B0604020202020204" pitchFamily="34" charset="0"/>
              <a:buChar char="•"/>
            </a:pPr>
            <a:r>
              <a:rPr lang="en-US" dirty="0"/>
              <a:t>GPU’s</a:t>
            </a:r>
          </a:p>
        </p:txBody>
      </p:sp>
      <p:sp>
        <p:nvSpPr>
          <p:cNvPr id="12" name="TextBox 11"/>
          <p:cNvSpPr txBox="1"/>
          <p:nvPr/>
        </p:nvSpPr>
        <p:spPr>
          <a:xfrm>
            <a:off x="3897630" y="2170219"/>
            <a:ext cx="4994910" cy="2862322"/>
          </a:xfrm>
          <a:prstGeom prst="rect">
            <a:avLst/>
          </a:prstGeom>
          <a:noFill/>
        </p:spPr>
        <p:txBody>
          <a:bodyPr wrap="square" rtlCol="0">
            <a:spAutoFit/>
          </a:bodyPr>
          <a:lstStyle/>
          <a:p>
            <a:r>
              <a:rPr lang="en-US" u="sng" dirty="0"/>
              <a:t>Industries:</a:t>
            </a:r>
          </a:p>
          <a:p>
            <a:pPr marL="285750" indent="-285750">
              <a:buFont typeface="Arial" panose="020B0604020202020204" pitchFamily="34" charset="0"/>
              <a:buChar char="•"/>
            </a:pPr>
            <a:r>
              <a:rPr lang="en-US" b="1" dirty="0">
                <a:solidFill>
                  <a:srgbClr val="7030A0"/>
                </a:solidFill>
              </a:rPr>
              <a:t>Financial Services</a:t>
            </a:r>
          </a:p>
          <a:p>
            <a:pPr marL="285750" indent="-285750">
              <a:buFont typeface="Arial" panose="020B0604020202020204" pitchFamily="34" charset="0"/>
              <a:buChar char="•"/>
            </a:pPr>
            <a:r>
              <a:rPr lang="en-US" b="1" dirty="0">
                <a:solidFill>
                  <a:srgbClr val="7030A0"/>
                </a:solidFill>
              </a:rPr>
              <a:t>Health Care</a:t>
            </a:r>
          </a:p>
          <a:p>
            <a:pPr marL="285750" indent="-285750">
              <a:buFont typeface="Arial" panose="020B0604020202020204" pitchFamily="34" charset="0"/>
              <a:buChar char="•"/>
            </a:pPr>
            <a:r>
              <a:rPr lang="en-US" b="1" dirty="0">
                <a:solidFill>
                  <a:srgbClr val="7030A0"/>
                </a:solidFill>
              </a:rPr>
              <a:t>Pharma</a:t>
            </a:r>
          </a:p>
          <a:p>
            <a:pPr marL="285750" indent="-285750">
              <a:buFont typeface="Arial" panose="020B0604020202020204" pitchFamily="34" charset="0"/>
              <a:buChar char="•"/>
            </a:pPr>
            <a:r>
              <a:rPr lang="en-US" b="1" dirty="0">
                <a:solidFill>
                  <a:srgbClr val="7030A0"/>
                </a:solidFill>
              </a:rPr>
              <a:t>Marketing</a:t>
            </a:r>
          </a:p>
          <a:p>
            <a:pPr marL="285750" indent="-285750">
              <a:buFont typeface="Arial" panose="020B0604020202020204" pitchFamily="34" charset="0"/>
              <a:buChar char="•"/>
            </a:pPr>
            <a:r>
              <a:rPr lang="en-US" dirty="0"/>
              <a:t>Government</a:t>
            </a:r>
          </a:p>
          <a:p>
            <a:pPr marL="285750" indent="-285750">
              <a:buFont typeface="Arial" panose="020B0604020202020204" pitchFamily="34" charset="0"/>
              <a:buChar char="•"/>
            </a:pPr>
            <a:r>
              <a:rPr lang="en-US" dirty="0"/>
              <a:t>Non-Profit</a:t>
            </a:r>
          </a:p>
          <a:p>
            <a:pPr marL="285750" indent="-285750">
              <a:buFont typeface="Arial" panose="020B0604020202020204" pitchFamily="34" charset="0"/>
              <a:buChar char="•"/>
            </a:pPr>
            <a:r>
              <a:rPr lang="en-US" dirty="0"/>
              <a:t>Industrial/Manufacturing</a:t>
            </a:r>
          </a:p>
          <a:p>
            <a:pPr marL="285750" indent="-285750">
              <a:buFont typeface="Arial" panose="020B0604020202020204" pitchFamily="34" charset="0"/>
              <a:buChar char="•"/>
            </a:pPr>
            <a:endParaRPr lang="en-US" dirty="0"/>
          </a:p>
          <a:p>
            <a:endParaRPr lang="en-US" b="1" i="1" dirty="0">
              <a:solidFill>
                <a:srgbClr val="FF0000"/>
              </a:solidFill>
            </a:endParaRPr>
          </a:p>
        </p:txBody>
      </p:sp>
      <p:pic>
        <p:nvPicPr>
          <p:cNvPr id="8" name="Picture 2">
            <a:extLst>
              <a:ext uri="{FF2B5EF4-FFF2-40B4-BE49-F238E27FC236}">
                <a16:creationId xmlns:a16="http://schemas.microsoft.com/office/drawing/2014/main" id="{67304A68-4FDD-4E77-82CD-85EEC72325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7E0FC636-6F07-4EB2-A5F7-25279BD2B3D5}"/>
              </a:ext>
            </a:extLst>
          </p:cNvPr>
          <p:cNvSpPr txBox="1"/>
          <p:nvPr/>
        </p:nvSpPr>
        <p:spPr>
          <a:xfrm>
            <a:off x="6823710" y="2217420"/>
            <a:ext cx="5166360" cy="1754326"/>
          </a:xfrm>
          <a:prstGeom prst="rect">
            <a:avLst/>
          </a:prstGeom>
          <a:noFill/>
        </p:spPr>
        <p:txBody>
          <a:bodyPr wrap="square" rtlCol="0">
            <a:spAutoFit/>
          </a:bodyPr>
          <a:lstStyle/>
          <a:p>
            <a:r>
              <a:rPr lang="en-US" b="1" i="1" dirty="0"/>
              <a:t>Prospects for ML/AI</a:t>
            </a:r>
          </a:p>
          <a:p>
            <a:r>
              <a:rPr lang="en-US" b="1" i="1" dirty="0">
                <a:solidFill>
                  <a:srgbClr val="7030A0"/>
                </a:solidFill>
              </a:rPr>
              <a:t>FS – ET:</a:t>
            </a:r>
          </a:p>
          <a:p>
            <a:pPr marL="285750" indent="-285750">
              <a:buFont typeface="Arial" panose="020B0604020202020204" pitchFamily="34" charset="0"/>
              <a:buChar char="•"/>
            </a:pPr>
            <a:r>
              <a:rPr lang="en-US" b="1" i="1" dirty="0" err="1">
                <a:solidFill>
                  <a:srgbClr val="7030A0"/>
                </a:solidFill>
              </a:rPr>
              <a:t>MaxAck</a:t>
            </a:r>
            <a:r>
              <a:rPr lang="en-US" b="1" i="1" dirty="0">
                <a:solidFill>
                  <a:srgbClr val="7030A0"/>
                </a:solidFill>
              </a:rPr>
              <a:t> (neural networks)</a:t>
            </a:r>
          </a:p>
          <a:p>
            <a:pPr marL="285750" indent="-285750">
              <a:buFont typeface="Arial" panose="020B0604020202020204" pitchFamily="34" charset="0"/>
              <a:buChar char="•"/>
            </a:pPr>
            <a:r>
              <a:rPr lang="en-US" b="1" i="1" dirty="0">
                <a:solidFill>
                  <a:srgbClr val="7030A0"/>
                </a:solidFill>
              </a:rPr>
              <a:t>Classify new orders</a:t>
            </a:r>
          </a:p>
          <a:p>
            <a:pPr marL="285750" indent="-285750">
              <a:buFont typeface="Arial" panose="020B0604020202020204" pitchFamily="34" charset="0"/>
              <a:buChar char="•"/>
            </a:pPr>
            <a:r>
              <a:rPr lang="en-US" b="1" i="1" dirty="0">
                <a:solidFill>
                  <a:srgbClr val="7030A0"/>
                </a:solidFill>
              </a:rPr>
              <a:t>Pattern Recognition</a:t>
            </a:r>
          </a:p>
          <a:p>
            <a:pPr marL="285750" indent="-285750">
              <a:buFont typeface="Arial" panose="020B0604020202020204" pitchFamily="34" charset="0"/>
              <a:buChar char="•"/>
            </a:pPr>
            <a:r>
              <a:rPr lang="en-US" b="1" i="1" dirty="0">
                <a:solidFill>
                  <a:srgbClr val="7030A0"/>
                </a:solidFill>
              </a:rPr>
              <a:t>Alpha Seeking</a:t>
            </a:r>
          </a:p>
        </p:txBody>
      </p:sp>
    </p:spTree>
    <p:extLst>
      <p:ext uri="{BB962C8B-B14F-4D97-AF65-F5344CB8AC3E}">
        <p14:creationId xmlns:p14="http://schemas.microsoft.com/office/powerpoint/2010/main" val="22984975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Use Cases for ML / AI / Deep Learning</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11" name="Rectangle 10"/>
          <p:cNvSpPr/>
          <p:nvPr/>
        </p:nvSpPr>
        <p:spPr>
          <a:xfrm>
            <a:off x="4009503" y="3461963"/>
            <a:ext cx="6096000" cy="369332"/>
          </a:xfrm>
          <a:prstGeom prst="rect">
            <a:avLst/>
          </a:prstGeom>
        </p:spPr>
        <p:txBody>
          <a:bodyPr>
            <a:spAutoFit/>
          </a:bodyPr>
          <a:lstStyle/>
          <a:p>
            <a:r>
              <a:rPr lang="en-US" dirty="0"/>
              <a:t> </a:t>
            </a:r>
          </a:p>
        </p:txBody>
      </p:sp>
      <p:sp>
        <p:nvSpPr>
          <p:cNvPr id="3" name="Rectangle 2"/>
          <p:cNvSpPr/>
          <p:nvPr/>
        </p:nvSpPr>
        <p:spPr>
          <a:xfrm>
            <a:off x="392482" y="883800"/>
            <a:ext cx="10559998" cy="2277547"/>
          </a:xfrm>
          <a:prstGeom prst="rect">
            <a:avLst/>
          </a:prstGeom>
        </p:spPr>
        <p:txBody>
          <a:bodyPr wrap="square">
            <a:spAutoFit/>
          </a:bodyPr>
          <a:lstStyle/>
          <a:p>
            <a:endParaRPr lang="en-US" dirty="0"/>
          </a:p>
          <a:p>
            <a:r>
              <a:rPr lang="en-US" b="1" i="1" dirty="0">
                <a:solidFill>
                  <a:srgbClr val="7030A0"/>
                </a:solidFill>
              </a:rPr>
              <a:t>** key to many ML Models -ex:</a:t>
            </a:r>
          </a:p>
          <a:p>
            <a:pPr marL="285750" indent="-285750">
              <a:buFont typeface="Arial" panose="020B0604020202020204" pitchFamily="34" charset="0"/>
              <a:buChar char="•"/>
            </a:pPr>
            <a:r>
              <a:rPr lang="en-US" dirty="0"/>
              <a:t> Natural Language Processing (NLP)  -- ex: </a:t>
            </a:r>
            <a:r>
              <a:rPr lang="en-US" dirty="0" err="1"/>
              <a:t>RavenPack</a:t>
            </a:r>
            <a:r>
              <a:rPr lang="en-US" dirty="0"/>
              <a:t> – news analytics</a:t>
            </a:r>
          </a:p>
          <a:p>
            <a:pPr marL="285750" indent="-285750">
              <a:buFont typeface="Arial" panose="020B0604020202020204" pitchFamily="34" charset="0"/>
              <a:buChar char="•"/>
            </a:pPr>
            <a:r>
              <a:rPr lang="en-US" dirty="0"/>
              <a:t> Speech Recognition / Translation</a:t>
            </a:r>
          </a:p>
          <a:p>
            <a:pPr marL="285750" indent="-285750">
              <a:buFont typeface="Arial" panose="020B0604020202020204" pitchFamily="34" charset="0"/>
              <a:buChar char="•"/>
            </a:pPr>
            <a:r>
              <a:rPr lang="en-US" dirty="0"/>
              <a:t>Image and Motion Recognition –FIT AI</a:t>
            </a:r>
          </a:p>
          <a:p>
            <a:endParaRPr lang="en-US" dirty="0"/>
          </a:p>
          <a:p>
            <a:r>
              <a:rPr lang="en-US" dirty="0"/>
              <a:t>  – </a:t>
            </a:r>
            <a:r>
              <a:rPr lang="en-US" b="1" i="1" dirty="0"/>
              <a:t>translate data to NUMBERS</a:t>
            </a:r>
            <a:r>
              <a:rPr lang="en-US" dirty="0"/>
              <a:t>; hence, GPU’s have (had??) advantage</a:t>
            </a:r>
          </a:p>
          <a:p>
            <a:pPr marL="285750" indent="-285750">
              <a:buFont typeface="Arial" panose="020B0604020202020204" pitchFamily="34" charset="0"/>
              <a:buChar char="•"/>
            </a:pPr>
            <a:endParaRPr lang="en-US" sz="1600" dirty="0"/>
          </a:p>
        </p:txBody>
      </p:sp>
      <p:pic>
        <p:nvPicPr>
          <p:cNvPr id="6" name="Picture 2">
            <a:extLst>
              <a:ext uri="{FF2B5EF4-FFF2-40B4-BE49-F238E27FC236}">
                <a16:creationId xmlns:a16="http://schemas.microsoft.com/office/drawing/2014/main" id="{7DAB17E0-F590-48FB-9B29-C5E1F16697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02677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Use Cases: ML / AI / Deep Learning (MEDICAL) </a:t>
            </a:r>
            <a:r>
              <a:rPr lang="en-US" i="1" dirty="0">
                <a:solidFill>
                  <a:srgbClr val="7030A0"/>
                </a:solidFill>
              </a:rPr>
              <a:t>-FYI</a:t>
            </a:r>
            <a:endParaRPr lang="de-DE" sz="2400" i="1" dirty="0">
              <a:solidFill>
                <a:srgbClr val="7030A0"/>
              </a:solidFill>
            </a:endParaRPr>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11" name="Rectangle 10"/>
          <p:cNvSpPr/>
          <p:nvPr/>
        </p:nvSpPr>
        <p:spPr>
          <a:xfrm>
            <a:off x="4009503" y="3461963"/>
            <a:ext cx="6096000" cy="369332"/>
          </a:xfrm>
          <a:prstGeom prst="rect">
            <a:avLst/>
          </a:prstGeom>
        </p:spPr>
        <p:txBody>
          <a:bodyPr>
            <a:spAutoFit/>
          </a:bodyPr>
          <a:lstStyle/>
          <a:p>
            <a:r>
              <a:rPr lang="en-US" dirty="0"/>
              <a:t> </a:t>
            </a:r>
          </a:p>
        </p:txBody>
      </p:sp>
      <p:sp>
        <p:nvSpPr>
          <p:cNvPr id="3" name="Rectangle 2"/>
          <p:cNvSpPr/>
          <p:nvPr/>
        </p:nvSpPr>
        <p:spPr>
          <a:xfrm>
            <a:off x="0" y="883800"/>
            <a:ext cx="12192000" cy="5078313"/>
          </a:xfrm>
          <a:prstGeom prst="rect">
            <a:avLst/>
          </a:prstGeom>
        </p:spPr>
        <p:txBody>
          <a:bodyPr wrap="square">
            <a:spAutoFit/>
          </a:bodyPr>
          <a:lstStyle/>
          <a:p>
            <a:r>
              <a:rPr lang="en-US" b="1" i="1" dirty="0">
                <a:solidFill>
                  <a:srgbClr val="7030A0"/>
                </a:solidFill>
                <a:cs typeface="Calibri" panose="020F0502020204030204" pitchFamily="34" charset="0"/>
              </a:rPr>
              <a:t>We can learn much from multiple different industries ML/AI use cases</a:t>
            </a:r>
          </a:p>
          <a:p>
            <a:pPr marL="285750" indent="-285750">
              <a:buFont typeface="Arial" panose="020B0604020202020204" pitchFamily="34" charset="0"/>
              <a:buChar char="•"/>
            </a:pPr>
            <a:r>
              <a:rPr lang="en-US" dirty="0">
                <a:cs typeface="Calibri" panose="020F0502020204030204" pitchFamily="34" charset="0"/>
              </a:rPr>
              <a:t>Cells: cancer or not </a:t>
            </a:r>
          </a:p>
          <a:p>
            <a:pPr marL="285750" indent="-285750">
              <a:buFont typeface="Arial" panose="020B0604020202020204" pitchFamily="34" charset="0"/>
              <a:buChar char="•"/>
            </a:pPr>
            <a:r>
              <a:rPr lang="en-US" dirty="0">
                <a:cs typeface="Calibri" panose="020F0502020204030204" pitchFamily="34" charset="0"/>
              </a:rPr>
              <a:t>Drug interactions (</a:t>
            </a:r>
            <a:r>
              <a:rPr lang="en-US" b="1" dirty="0">
                <a:cs typeface="Calibri" panose="020F0502020204030204" pitchFamily="34" charset="0"/>
              </a:rPr>
              <a:t>graph engines</a:t>
            </a:r>
            <a:r>
              <a:rPr lang="en-US" dirty="0">
                <a:cs typeface="Calibri" panose="020F0502020204030204" pitchFamily="34" charset="0"/>
              </a:rPr>
              <a:t>)</a:t>
            </a:r>
          </a:p>
          <a:p>
            <a:pPr marL="285750" indent="-285750">
              <a:buFont typeface="Arial" panose="020B0604020202020204" pitchFamily="34" charset="0"/>
              <a:buChar char="•"/>
            </a:pPr>
            <a:r>
              <a:rPr lang="en-US" dirty="0">
                <a:cs typeface="Calibri" panose="020F0502020204030204" pitchFamily="34" charset="0"/>
              </a:rPr>
              <a:t>Which Nutritional supplements can cure major diseases</a:t>
            </a:r>
          </a:p>
          <a:p>
            <a:pPr marL="742950" lvl="1" indent="-285750">
              <a:buFont typeface="Arial" panose="020B0604020202020204" pitchFamily="34" charset="0"/>
              <a:buChar char="•"/>
            </a:pPr>
            <a:r>
              <a:rPr lang="en-US" dirty="0">
                <a:cs typeface="Calibri" panose="020F0502020204030204" pitchFamily="34" charset="0"/>
              </a:rPr>
              <a:t>Arginine, Ornithine, Nitric Oxide (endothelium – relax)  … </a:t>
            </a:r>
            <a:r>
              <a:rPr lang="en-US" b="1" dirty="0">
                <a:cs typeface="Calibri" panose="020F0502020204030204" pitchFamily="34" charset="0"/>
              </a:rPr>
              <a:t>Obvious, quick Intelligence</a:t>
            </a:r>
          </a:p>
          <a:p>
            <a:pPr marL="1200150" lvl="2" indent="-285750">
              <a:buFont typeface="Arial" panose="020B0604020202020204" pitchFamily="34" charset="0"/>
              <a:buChar char="•"/>
            </a:pPr>
            <a:r>
              <a:rPr lang="en-US" dirty="0">
                <a:cs typeface="Calibri" panose="020F0502020204030204" pitchFamily="34" charset="0"/>
              </a:rPr>
              <a:t>Strength training, BP, ED</a:t>
            </a:r>
          </a:p>
          <a:p>
            <a:pPr marL="285750" indent="-285750">
              <a:buFont typeface="Arial" panose="020B0604020202020204" pitchFamily="34" charset="0"/>
              <a:buChar char="•"/>
            </a:pPr>
            <a:r>
              <a:rPr lang="en-US" b="1" dirty="0">
                <a:cs typeface="Calibri" panose="020F0502020204030204" pitchFamily="34" charset="0"/>
              </a:rPr>
              <a:t>AI can Keep You Alive and Healthy </a:t>
            </a:r>
            <a:r>
              <a:rPr lang="en-US" dirty="0">
                <a:cs typeface="Calibri" panose="020F0502020204030204" pitchFamily="34" charset="0"/>
              </a:rPr>
              <a:t>- </a:t>
            </a:r>
            <a:r>
              <a:rPr lang="en-US" dirty="0">
                <a:cs typeface="Calibri" panose="020F0502020204030204" pitchFamily="34" charset="0"/>
                <a:hlinkClick r:id="rId3"/>
              </a:rPr>
              <a:t>http://www.lifeextension.com/Magazine/2017/4/As-We-See-It/Page-01</a:t>
            </a:r>
            <a:endParaRPr lang="en-US" dirty="0">
              <a:cs typeface="Calibri" panose="020F0502020204030204" pitchFamily="34" charset="0"/>
            </a:endParaRPr>
          </a:p>
          <a:p>
            <a:pPr marL="742950" lvl="1" indent="-285750">
              <a:buFont typeface="Arial" panose="020B0604020202020204" pitchFamily="34" charset="0"/>
              <a:buChar char="•"/>
            </a:pPr>
            <a:r>
              <a:rPr lang="en-US" dirty="0">
                <a:cs typeface="Calibri" panose="020F0502020204030204" pitchFamily="34" charset="0"/>
              </a:rPr>
              <a:t>What if instead of manually trying to connect every scientific paper that relates to a disease, an </a:t>
            </a:r>
            <a:r>
              <a:rPr lang="en-US" b="1" dirty="0">
                <a:cs typeface="Calibri" panose="020F0502020204030204" pitchFamily="34" charset="0"/>
              </a:rPr>
              <a:t>artificial intelligence (AI)</a:t>
            </a:r>
            <a:r>
              <a:rPr lang="en-US" dirty="0">
                <a:cs typeface="Calibri" panose="020F0502020204030204" pitchFamily="34" charset="0"/>
              </a:rPr>
              <a:t> system read </a:t>
            </a:r>
            <a:r>
              <a:rPr lang="en-US" b="1" i="1" dirty="0">
                <a:cs typeface="Calibri" panose="020F0502020204030204" pitchFamily="34" charset="0"/>
              </a:rPr>
              <a:t>every</a:t>
            </a:r>
            <a:r>
              <a:rPr lang="en-US" dirty="0">
                <a:cs typeface="Calibri" panose="020F0502020204030204" pitchFamily="34" charset="0"/>
              </a:rPr>
              <a:t> new </a:t>
            </a:r>
            <a:r>
              <a:rPr lang="en-US" b="1" dirty="0">
                <a:cs typeface="Calibri" panose="020F0502020204030204" pitchFamily="34" charset="0"/>
              </a:rPr>
              <a:t>biomedical</a:t>
            </a:r>
            <a:r>
              <a:rPr lang="en-US" dirty="0">
                <a:cs typeface="Calibri" panose="020F0502020204030204" pitchFamily="34" charset="0"/>
              </a:rPr>
              <a:t> study and then connected those findings with the </a:t>
            </a:r>
            <a:r>
              <a:rPr lang="en-US" b="1" dirty="0">
                <a:cs typeface="Calibri" panose="020F0502020204030204" pitchFamily="34" charset="0"/>
              </a:rPr>
              <a:t>10 million</a:t>
            </a:r>
            <a:r>
              <a:rPr lang="en-US" dirty="0">
                <a:cs typeface="Calibri" panose="020F0502020204030204" pitchFamily="34" charset="0"/>
              </a:rPr>
              <a:t> existing published studies?</a:t>
            </a:r>
          </a:p>
          <a:p>
            <a:pPr marL="742950" lvl="1" indent="-285750">
              <a:buFont typeface="Arial" panose="020B0604020202020204" pitchFamily="34" charset="0"/>
              <a:buChar char="•"/>
            </a:pPr>
            <a:r>
              <a:rPr lang="en-US" b="1" i="1" dirty="0">
                <a:solidFill>
                  <a:srgbClr val="7030A0"/>
                </a:solidFill>
              </a:rPr>
              <a:t>Life Extension (LE) partners with </a:t>
            </a:r>
            <a:r>
              <a:rPr lang="en-US" b="1" i="1" dirty="0" err="1">
                <a:solidFill>
                  <a:srgbClr val="7030A0"/>
                </a:solidFill>
              </a:rPr>
              <a:t>Insilico</a:t>
            </a:r>
            <a:r>
              <a:rPr lang="en-US" b="1" i="1" dirty="0">
                <a:solidFill>
                  <a:srgbClr val="7030A0"/>
                </a:solidFill>
              </a:rPr>
              <a:t> Medicine </a:t>
            </a:r>
            <a:r>
              <a:rPr lang="en-US" dirty="0"/>
              <a:t>to develop nutrient formulas per proprietary AI) to target, neutralize specific pathologies that contribute to degenerative aging. </a:t>
            </a:r>
            <a:r>
              <a:rPr lang="en-US" b="1" i="1" dirty="0"/>
              <a:t>Using graph engines and other ML?</a:t>
            </a:r>
          </a:p>
          <a:p>
            <a:pPr marL="742950" lvl="1" indent="-285750">
              <a:buFont typeface="Arial" panose="020B0604020202020204" pitchFamily="34" charset="0"/>
              <a:buChar char="•"/>
            </a:pPr>
            <a:r>
              <a:rPr lang="en-US" b="1" dirty="0">
                <a:cs typeface="Calibri" panose="020F0502020204030204" pitchFamily="34" charset="0"/>
              </a:rPr>
              <a:t>Metformin </a:t>
            </a:r>
            <a:r>
              <a:rPr lang="en-US" dirty="0">
                <a:cs typeface="Calibri" panose="020F0502020204030204" pitchFamily="34" charset="0"/>
              </a:rPr>
              <a:t>(anti-diabetic drug approved in England 1958)</a:t>
            </a:r>
          </a:p>
          <a:p>
            <a:pPr marL="1200150" lvl="2" indent="-285750">
              <a:buFont typeface="Arial" panose="020B0604020202020204" pitchFamily="34" charset="0"/>
              <a:buChar char="•"/>
            </a:pPr>
            <a:r>
              <a:rPr lang="en-US" b="1" dirty="0">
                <a:cs typeface="Calibri" panose="020F0502020204030204" pitchFamily="34" charset="0"/>
              </a:rPr>
              <a:t>LE </a:t>
            </a:r>
            <a:r>
              <a:rPr lang="en-US" dirty="0">
                <a:cs typeface="Calibri" panose="020F0502020204030204" pitchFamily="34" charset="0"/>
              </a:rPr>
              <a:t>added it to list of drugs to slow aging in 1995, then @ cancer;</a:t>
            </a:r>
          </a:p>
          <a:p>
            <a:pPr marL="1200150" lvl="2" indent="-285750">
              <a:buFont typeface="Arial" panose="020B0604020202020204" pitchFamily="34" charset="0"/>
              <a:buChar char="•"/>
            </a:pPr>
            <a:r>
              <a:rPr lang="en-US" dirty="0">
                <a:cs typeface="Calibri" panose="020F0502020204030204" pitchFamily="34" charset="0"/>
              </a:rPr>
              <a:t>Activates enzyme </a:t>
            </a:r>
            <a:r>
              <a:rPr lang="en-US" b="1" dirty="0">
                <a:cs typeface="Calibri" panose="020F0502020204030204" pitchFamily="34" charset="0"/>
              </a:rPr>
              <a:t>AMPK</a:t>
            </a:r>
            <a:r>
              <a:rPr lang="en-US" dirty="0">
                <a:cs typeface="Calibri" panose="020F0502020204030204" pitchFamily="34" charset="0"/>
              </a:rPr>
              <a:t>, may have been the clue in a graph engine analysis</a:t>
            </a:r>
          </a:p>
          <a:p>
            <a:pPr marL="742950" lvl="1" indent="-285750">
              <a:buFont typeface="Arial" panose="020B0604020202020204" pitchFamily="34" charset="0"/>
              <a:buChar char="•"/>
            </a:pPr>
            <a:endParaRPr lang="en-US" dirty="0">
              <a:cs typeface="Calibri" panose="020F0502020204030204" pitchFamily="34" charset="0"/>
            </a:endParaRPr>
          </a:p>
          <a:p>
            <a:pPr marL="742950" lvl="1" indent="-285750">
              <a:buFont typeface="Arial" panose="020B0604020202020204" pitchFamily="34" charset="0"/>
              <a:buChar char="•"/>
            </a:pPr>
            <a:endParaRPr lang="en-US" b="1" dirty="0">
              <a:cs typeface="Calibri" panose="020F0502020204030204" pitchFamily="34" charset="0"/>
            </a:endParaRPr>
          </a:p>
          <a:p>
            <a:pPr marL="742950" lvl="1" indent="-285750">
              <a:buFont typeface="Arial" panose="020B0604020202020204" pitchFamily="34" charset="0"/>
              <a:buChar char="•"/>
            </a:pPr>
            <a:r>
              <a:rPr lang="en-US" dirty="0">
                <a:cs typeface="Calibri" panose="020F0502020204030204" pitchFamily="34" charset="0"/>
              </a:rPr>
              <a:t>MORE ……</a:t>
            </a:r>
          </a:p>
        </p:txBody>
      </p:sp>
      <p:pic>
        <p:nvPicPr>
          <p:cNvPr id="6" name="Picture 2">
            <a:extLst>
              <a:ext uri="{FF2B5EF4-FFF2-40B4-BE49-F238E27FC236}">
                <a16:creationId xmlns:a16="http://schemas.microsoft.com/office/drawing/2014/main" id="{015E6B76-B99C-4573-8A9C-7A240F43F92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79695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550800" y="316800"/>
            <a:ext cx="9759060" cy="1134000"/>
          </a:xfrm>
        </p:spPr>
        <p:txBody>
          <a:bodyPr/>
          <a:lstStyle/>
          <a:p>
            <a:r>
              <a:rPr lang="en-US" dirty="0"/>
              <a:t>Use Cases for ML / AI / Deep Learning (MEDICAL) </a:t>
            </a:r>
            <a:r>
              <a:rPr lang="en-US" i="1" dirty="0">
                <a:solidFill>
                  <a:srgbClr val="7030A0"/>
                </a:solidFill>
              </a:rPr>
              <a:t>FYI</a:t>
            </a:r>
            <a:endParaRPr lang="de-DE" sz="2400" i="1" dirty="0">
              <a:solidFill>
                <a:srgbClr val="7030A0"/>
              </a:solidFill>
            </a:endParaRPr>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11" name="Rectangle 10"/>
          <p:cNvSpPr/>
          <p:nvPr/>
        </p:nvSpPr>
        <p:spPr>
          <a:xfrm>
            <a:off x="4009503" y="3461963"/>
            <a:ext cx="6096000" cy="369332"/>
          </a:xfrm>
          <a:prstGeom prst="rect">
            <a:avLst/>
          </a:prstGeom>
        </p:spPr>
        <p:txBody>
          <a:bodyPr>
            <a:spAutoFit/>
          </a:bodyPr>
          <a:lstStyle/>
          <a:p>
            <a:r>
              <a:rPr lang="en-US" dirty="0"/>
              <a:t> </a:t>
            </a:r>
          </a:p>
        </p:txBody>
      </p:sp>
      <p:sp>
        <p:nvSpPr>
          <p:cNvPr id="3" name="Rectangle 2"/>
          <p:cNvSpPr/>
          <p:nvPr/>
        </p:nvSpPr>
        <p:spPr>
          <a:xfrm>
            <a:off x="0" y="1216889"/>
            <a:ext cx="12192000" cy="3416320"/>
          </a:xfrm>
          <a:prstGeom prst="rect">
            <a:avLst/>
          </a:prstGeom>
        </p:spPr>
        <p:txBody>
          <a:bodyPr wrap="square">
            <a:spAutoFit/>
          </a:bodyPr>
          <a:lstStyle/>
          <a:p>
            <a:r>
              <a:rPr lang="en-US" dirty="0">
                <a:cs typeface="Calibri" panose="020F0502020204030204" pitchFamily="34" charset="0"/>
              </a:rPr>
              <a:t>LE: How many </a:t>
            </a:r>
            <a:r>
              <a:rPr lang="en-US" i="1" dirty="0">
                <a:cs typeface="Calibri" panose="020F0502020204030204" pitchFamily="34" charset="0"/>
              </a:rPr>
              <a:t>other</a:t>
            </a:r>
            <a:r>
              <a:rPr lang="en-US" dirty="0">
                <a:cs typeface="Calibri" panose="020F0502020204030204" pitchFamily="34" charset="0"/>
              </a:rPr>
              <a:t> drugs already exist that, like </a:t>
            </a:r>
            <a:r>
              <a:rPr lang="en-US" b="1" dirty="0">
                <a:cs typeface="Calibri" panose="020F0502020204030204" pitchFamily="34" charset="0"/>
              </a:rPr>
              <a:t>metformin</a:t>
            </a:r>
            <a:r>
              <a:rPr lang="en-US" dirty="0">
                <a:cs typeface="Calibri" panose="020F0502020204030204" pitchFamily="34" charset="0"/>
              </a:rPr>
              <a:t>, have lifesaving mechanisms beyond their “approved” use? We’ve identified dozens since our inception, including low-dose </a:t>
            </a:r>
            <a:r>
              <a:rPr lang="en-US" b="1" dirty="0">
                <a:cs typeface="Calibri" panose="020F0502020204030204" pitchFamily="34" charset="0"/>
              </a:rPr>
              <a:t>aspirin</a:t>
            </a:r>
            <a:r>
              <a:rPr lang="en-US" dirty="0">
                <a:cs typeface="Calibri" panose="020F0502020204030204" pitchFamily="34" charset="0"/>
              </a:rPr>
              <a:t> to protect against cancer and occlusive arterial disease.</a:t>
            </a:r>
            <a:r>
              <a:rPr lang="en-US" baseline="30000" dirty="0">
                <a:cs typeface="Calibri" panose="020F0502020204030204" pitchFamily="34" charset="0"/>
              </a:rPr>
              <a:t>.</a:t>
            </a:r>
            <a:endParaRPr lang="en-US" dirty="0">
              <a:cs typeface="Calibri" panose="020F0502020204030204" pitchFamily="34" charset="0"/>
            </a:endParaRPr>
          </a:p>
          <a:p>
            <a:r>
              <a:rPr lang="en-US" dirty="0">
                <a:cs typeface="Calibri" panose="020F0502020204030204" pitchFamily="34" charset="0"/>
              </a:rPr>
              <a:t>Taking it a step further, how many other compounds might be combined with </a:t>
            </a:r>
            <a:r>
              <a:rPr lang="en-US" b="1" dirty="0">
                <a:cs typeface="Calibri" panose="020F0502020204030204" pitchFamily="34" charset="0"/>
              </a:rPr>
              <a:t>metformin</a:t>
            </a:r>
            <a:r>
              <a:rPr lang="en-US" dirty="0">
                <a:cs typeface="Calibri" panose="020F0502020204030204" pitchFamily="34" charset="0"/>
              </a:rPr>
              <a:t> and </a:t>
            </a:r>
            <a:r>
              <a:rPr lang="en-US" b="1" dirty="0">
                <a:cs typeface="Calibri" panose="020F0502020204030204" pitchFamily="34" charset="0"/>
              </a:rPr>
              <a:t>aspirin</a:t>
            </a:r>
            <a:r>
              <a:rPr lang="en-US" dirty="0">
                <a:cs typeface="Calibri" panose="020F0502020204030204" pitchFamily="34" charset="0"/>
              </a:rPr>
              <a:t> to make them work better?</a:t>
            </a:r>
          </a:p>
          <a:p>
            <a:endParaRPr lang="en-US" dirty="0">
              <a:cs typeface="Calibri" panose="020F0502020204030204" pitchFamily="34" charset="0"/>
            </a:endParaRPr>
          </a:p>
          <a:p>
            <a:r>
              <a:rPr lang="en-US" dirty="0">
                <a:cs typeface="Calibri" panose="020F0502020204030204" pitchFamily="34" charset="0"/>
              </a:rPr>
              <a:t>LE: </a:t>
            </a:r>
            <a:r>
              <a:rPr lang="en-US" b="1" dirty="0">
                <a:cs typeface="Calibri" panose="020F0502020204030204" pitchFamily="34" charset="0"/>
              </a:rPr>
              <a:t>Urgent Need for Deep-Learning AI</a:t>
            </a:r>
          </a:p>
          <a:p>
            <a:r>
              <a:rPr lang="en-US" dirty="0">
                <a:cs typeface="Calibri" panose="020F0502020204030204" pitchFamily="34" charset="0"/>
              </a:rPr>
              <a:t>A pioneering group called </a:t>
            </a:r>
            <a:r>
              <a:rPr lang="en-US" b="1" dirty="0" err="1">
                <a:cs typeface="Calibri" panose="020F0502020204030204" pitchFamily="34" charset="0"/>
              </a:rPr>
              <a:t>Insilico</a:t>
            </a:r>
            <a:r>
              <a:rPr lang="en-US" b="1" dirty="0">
                <a:cs typeface="Calibri" panose="020F0502020204030204" pitchFamily="34" charset="0"/>
              </a:rPr>
              <a:t> Medicine</a:t>
            </a:r>
            <a:r>
              <a:rPr lang="en-US" dirty="0">
                <a:cs typeface="Calibri" panose="020F0502020204030204" pitchFamily="34" charset="0"/>
              </a:rPr>
              <a:t> has developed a way to dramatically speed up our ability to identify nutrients and drugs that not only attack human aging, but also can be used to treat illnesses like heart disease, cancer, diabetes, and others.</a:t>
            </a:r>
            <a:endParaRPr lang="en-US" b="1" dirty="0">
              <a:cs typeface="Calibri" panose="020F0502020204030204" pitchFamily="34" charset="0"/>
            </a:endParaRPr>
          </a:p>
          <a:p>
            <a:endParaRPr lang="en-US" dirty="0">
              <a:cs typeface="Calibri" panose="020F0502020204030204" pitchFamily="34" charset="0"/>
            </a:endParaRP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5306" y="3884666"/>
            <a:ext cx="1714500" cy="1428750"/>
          </a:xfrm>
          <a:prstGeom prst="rect">
            <a:avLst/>
          </a:prstGeom>
        </p:spPr>
      </p:pic>
      <p:pic>
        <p:nvPicPr>
          <p:cNvPr id="7" name="Picture 2">
            <a:extLst>
              <a:ext uri="{FF2B5EF4-FFF2-40B4-BE49-F238E27FC236}">
                <a16:creationId xmlns:a16="http://schemas.microsoft.com/office/drawing/2014/main" id="{2ED05F1C-8483-4172-9756-8893A76C11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4469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Use Cases for ML / AI / Deep Learning</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a:p>
          <a:p>
            <a:pPr marL="0" indent="0">
              <a:lnSpc>
                <a:spcPct val="120000"/>
              </a:lnSpc>
              <a:spcBef>
                <a:spcPts val="600"/>
              </a:spcBef>
              <a:buNone/>
            </a:pPr>
            <a:endParaRPr lang="en-US" sz="1800"/>
          </a:p>
          <a:p>
            <a:pPr marL="0" indent="0">
              <a:lnSpc>
                <a:spcPct val="120000"/>
              </a:lnSpc>
              <a:spcBef>
                <a:spcPts val="600"/>
              </a:spcBef>
              <a:buNone/>
            </a:pPr>
            <a:endParaRPr lang="en-US" sz="1800" dirty="0"/>
          </a:p>
        </p:txBody>
      </p:sp>
      <p:sp>
        <p:nvSpPr>
          <p:cNvPr id="11" name="Rectangle 10"/>
          <p:cNvSpPr/>
          <p:nvPr/>
        </p:nvSpPr>
        <p:spPr>
          <a:xfrm>
            <a:off x="4009503" y="3461963"/>
            <a:ext cx="6096000" cy="369332"/>
          </a:xfrm>
          <a:prstGeom prst="rect">
            <a:avLst/>
          </a:prstGeom>
        </p:spPr>
        <p:txBody>
          <a:bodyPr>
            <a:spAutoFit/>
          </a:bodyPr>
          <a:lstStyle/>
          <a:p>
            <a:r>
              <a:rPr lang="en-US" dirty="0"/>
              <a:t> </a:t>
            </a:r>
          </a:p>
        </p:txBody>
      </p:sp>
      <p:pic>
        <p:nvPicPr>
          <p:cNvPr id="5" name="Picture 4"/>
          <p:cNvPicPr>
            <a:picLocks noChangeAspect="1"/>
          </p:cNvPicPr>
          <p:nvPr/>
        </p:nvPicPr>
        <p:blipFill>
          <a:blip r:embed="rId3"/>
          <a:stretch>
            <a:fillRect/>
          </a:stretch>
        </p:blipFill>
        <p:spPr>
          <a:xfrm>
            <a:off x="489344" y="777422"/>
            <a:ext cx="7620660" cy="695004"/>
          </a:xfrm>
          <a:prstGeom prst="rect">
            <a:avLst/>
          </a:prstGeom>
        </p:spPr>
      </p:pic>
      <p:sp>
        <p:nvSpPr>
          <p:cNvPr id="7" name="Rectangle 6"/>
          <p:cNvSpPr/>
          <p:nvPr/>
        </p:nvSpPr>
        <p:spPr>
          <a:xfrm>
            <a:off x="279575" y="1450800"/>
            <a:ext cx="11912425" cy="2477601"/>
          </a:xfrm>
          <a:prstGeom prst="rect">
            <a:avLst/>
          </a:prstGeom>
        </p:spPr>
        <p:txBody>
          <a:bodyPr wrap="square">
            <a:spAutoFit/>
          </a:bodyPr>
          <a:lstStyle/>
          <a:p>
            <a:pPr marL="285750" indent="-285750">
              <a:buFont typeface="Arial" panose="020B0604020202020204" pitchFamily="34" charset="0"/>
              <a:buChar char="•"/>
            </a:pPr>
            <a:r>
              <a:rPr lang="en-US" sz="1600" b="1" i="1" dirty="0">
                <a:solidFill>
                  <a:srgbClr val="7030A0"/>
                </a:solidFill>
              </a:rPr>
              <a:t>Max Ack predictions</a:t>
            </a:r>
          </a:p>
          <a:p>
            <a:pPr marL="742950" lvl="1" indent="-285750">
              <a:buFont typeface="Arial" panose="020B0604020202020204" pitchFamily="34" charset="0"/>
              <a:buChar char="•"/>
            </a:pPr>
            <a:r>
              <a:rPr lang="en-US" sz="1600" b="1" i="1" dirty="0">
                <a:solidFill>
                  <a:srgbClr val="7030A0"/>
                </a:solidFill>
              </a:rPr>
              <a:t>assess at what level – volume, message rate proportions such as Cancel Replace ratio to Orders impact latencies</a:t>
            </a:r>
          </a:p>
          <a:p>
            <a:pPr marL="285750" indent="-285750">
              <a:buFont typeface="Arial" panose="020B0604020202020204" pitchFamily="34" charset="0"/>
              <a:buChar char="•"/>
            </a:pPr>
            <a:r>
              <a:rPr lang="en-US" sz="1600" b="1" i="1" dirty="0">
                <a:solidFill>
                  <a:srgbClr val="7030A0"/>
                </a:solidFill>
              </a:rPr>
              <a:t>ML metrics can determine whether a trading firm is prospering, should stay in ET but needs ROI based infrastructure investments (and for what part of app), or exit the business. </a:t>
            </a:r>
          </a:p>
          <a:p>
            <a:pPr marL="285750" indent="-285750">
              <a:buFont typeface="Arial" panose="020B0604020202020204" pitchFamily="34" charset="0"/>
              <a:buChar char="•"/>
            </a:pPr>
            <a:r>
              <a:rPr lang="en-US" sz="1600" b="1" u="sng" dirty="0">
                <a:solidFill>
                  <a:srgbClr val="00B050"/>
                </a:solidFill>
              </a:rPr>
              <a:t>TABB</a:t>
            </a:r>
            <a:r>
              <a:rPr lang="en-US" sz="1600" b="1" dirty="0">
                <a:solidFill>
                  <a:srgbClr val="00B050"/>
                </a:solidFill>
              </a:rPr>
              <a:t>: </a:t>
            </a:r>
            <a:r>
              <a:rPr lang="en-US" sz="1600" b="1" i="1" dirty="0">
                <a:solidFill>
                  <a:srgbClr val="00B050"/>
                </a:solidFill>
              </a:rPr>
              <a:t>a large global IB has stated that every </a:t>
            </a:r>
            <a:r>
              <a:rPr lang="en-US" sz="1600" b="1" i="1" dirty="0" err="1">
                <a:solidFill>
                  <a:srgbClr val="00B050"/>
                </a:solidFill>
              </a:rPr>
              <a:t>ms</a:t>
            </a:r>
            <a:r>
              <a:rPr lang="en-US" sz="1600" b="1" i="1" dirty="0">
                <a:solidFill>
                  <a:srgbClr val="00B050"/>
                </a:solidFill>
              </a:rPr>
              <a:t> lost results in $100m per annum in lost opportunity. </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600" dirty="0"/>
          </a:p>
        </p:txBody>
      </p:sp>
      <p:pic>
        <p:nvPicPr>
          <p:cNvPr id="9" name="Picture 8"/>
          <p:cNvPicPr/>
          <p:nvPr/>
        </p:nvPicPr>
        <p:blipFill>
          <a:blip r:embed="rId4" cstate="print"/>
          <a:stretch>
            <a:fillRect/>
          </a:stretch>
        </p:blipFill>
        <p:spPr>
          <a:xfrm>
            <a:off x="5561643" y="3646629"/>
            <a:ext cx="2870721" cy="2799715"/>
          </a:xfrm>
          <a:prstGeom prst="rect">
            <a:avLst/>
          </a:prstGeom>
        </p:spPr>
      </p:pic>
      <p:pic>
        <p:nvPicPr>
          <p:cNvPr id="1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2230" y="3888637"/>
            <a:ext cx="4000500"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EB658C8B-DF93-4E51-80CD-9B5E88C27F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36073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Use Cases for ML / AI / Deep Learning</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11" name="Rectangle 10"/>
          <p:cNvSpPr/>
          <p:nvPr/>
        </p:nvSpPr>
        <p:spPr>
          <a:xfrm>
            <a:off x="4009503" y="3461963"/>
            <a:ext cx="6096000" cy="369332"/>
          </a:xfrm>
          <a:prstGeom prst="rect">
            <a:avLst/>
          </a:prstGeom>
        </p:spPr>
        <p:txBody>
          <a:bodyPr>
            <a:spAutoFit/>
          </a:bodyPr>
          <a:lstStyle/>
          <a:p>
            <a:r>
              <a:rPr lang="en-US" dirty="0"/>
              <a:t> </a:t>
            </a:r>
          </a:p>
        </p:txBody>
      </p:sp>
      <p:sp>
        <p:nvSpPr>
          <p:cNvPr id="3" name="Rectangle 2"/>
          <p:cNvSpPr/>
          <p:nvPr/>
        </p:nvSpPr>
        <p:spPr>
          <a:xfrm>
            <a:off x="71120" y="2321813"/>
            <a:ext cx="10722280" cy="3693319"/>
          </a:xfrm>
          <a:prstGeom prst="rect">
            <a:avLst/>
          </a:prstGeom>
        </p:spPr>
        <p:txBody>
          <a:bodyPr wrap="square">
            <a:spAutoFit/>
          </a:bodyPr>
          <a:lstStyle/>
          <a:p>
            <a:r>
              <a:rPr lang="en-US" b="1" i="1" u="sng" cap="small" dirty="0">
                <a:solidFill>
                  <a:srgbClr val="7030A0"/>
                </a:solidFill>
              </a:rPr>
              <a:t>Ant Financial</a:t>
            </a:r>
            <a:r>
              <a:rPr lang="en-US" b="1" i="1" u="sng" cap="small" dirty="0">
                <a:solidFill>
                  <a:schemeClr val="accent4">
                    <a:lumMod val="75000"/>
                  </a:schemeClr>
                </a:solidFill>
              </a:rPr>
              <a:t>  </a:t>
            </a:r>
          </a:p>
          <a:p>
            <a:r>
              <a:rPr lang="en-US" dirty="0"/>
              <a:t> </a:t>
            </a:r>
          </a:p>
          <a:p>
            <a:pPr marL="285750" indent="-285750">
              <a:buFont typeface="Arial" panose="020B0604020202020204" pitchFamily="34" charset="0"/>
              <a:buChar char="•"/>
            </a:pPr>
            <a:r>
              <a:rPr lang="en-US" dirty="0"/>
              <a:t>Startups can now rapidly (year or less -even!) can challenge established large players at their prime businesses and sources of income.  How – by utilizing latest innovative technologies in ML and AI.  Consider Ant Financial: </a:t>
            </a:r>
          </a:p>
          <a:p>
            <a:pPr marL="285750" indent="-285750">
              <a:buFont typeface="Arial" panose="020B0604020202020204" pitchFamily="34" charset="0"/>
              <a:buChar char="•"/>
            </a:pPr>
            <a:r>
              <a:rPr lang="en-US" dirty="0"/>
              <a:t>A start-up with a very disruptive technology and threat to traditional trading firms particularly wealth management.  </a:t>
            </a:r>
            <a:r>
              <a:rPr lang="en-US" b="1" i="1" dirty="0">
                <a:solidFill>
                  <a:srgbClr val="7030A0"/>
                </a:solidFill>
              </a:rPr>
              <a:t>After running payments on trades, it conducted client ML and determined client preferences and possibly what investments were predicted to increase portfolio performance</a:t>
            </a:r>
            <a:r>
              <a:rPr lang="en-US" dirty="0"/>
              <a:t>.  </a:t>
            </a:r>
          </a:p>
          <a:p>
            <a:pPr marL="285750" lvl="0" indent="-285750">
              <a:buFont typeface="Arial" panose="020B0604020202020204" pitchFamily="34" charset="0"/>
              <a:buChar char="•"/>
            </a:pPr>
            <a:r>
              <a:rPr lang="en-US" dirty="0"/>
              <a:t>In sum, this $4.3 billion funded start-up, </a:t>
            </a:r>
            <a:r>
              <a:rPr lang="en-US" b="1" i="1" dirty="0">
                <a:solidFill>
                  <a:srgbClr val="7030A0"/>
                </a:solidFill>
              </a:rPr>
              <a:t>off-shoot of Alibaba</a:t>
            </a:r>
            <a:r>
              <a:rPr lang="en-US" dirty="0"/>
              <a:t>, automates financial client payments and successfully has branched out to become a promising Wealth </a:t>
            </a:r>
            <a:r>
              <a:rPr lang="en-US" dirty="0" err="1"/>
              <a:t>Mgt</a:t>
            </a:r>
            <a:r>
              <a:rPr lang="en-US" dirty="0"/>
              <a:t> company, in large part due their machine learning models analyzing their customers investment strategies from payments data, thereby </a:t>
            </a:r>
            <a:r>
              <a:rPr lang="en-US" b="1" i="1" dirty="0">
                <a:solidFill>
                  <a:srgbClr val="7030A0"/>
                </a:solidFill>
              </a:rPr>
              <a:t>alerting clients of specific trade opportunities (soon – our hands on pattern recognition ML model will be input for a specific trade opportunities model)</a:t>
            </a:r>
          </a:p>
        </p:txBody>
      </p:sp>
      <p:sp>
        <p:nvSpPr>
          <p:cNvPr id="6" name="Rectangle 5"/>
          <p:cNvSpPr/>
          <p:nvPr/>
        </p:nvSpPr>
        <p:spPr>
          <a:xfrm>
            <a:off x="367429" y="1450800"/>
            <a:ext cx="10354851" cy="369332"/>
          </a:xfrm>
          <a:prstGeom prst="rect">
            <a:avLst/>
          </a:prstGeom>
        </p:spPr>
        <p:txBody>
          <a:bodyPr wrap="square">
            <a:spAutoFit/>
          </a:bodyPr>
          <a:lstStyle/>
          <a:p>
            <a:r>
              <a:rPr lang="en-US" b="1" i="1" cap="small" dirty="0">
                <a:solidFill>
                  <a:srgbClr val="7030A0"/>
                </a:solidFill>
              </a:rPr>
              <a:t>Beware – start-ups via ML/AI can destroy established players</a:t>
            </a:r>
            <a:r>
              <a:rPr lang="en-US" cap="small" dirty="0"/>
              <a:t>.  </a:t>
            </a:r>
            <a:r>
              <a:rPr lang="en-US" b="1" u="sng" cap="small" dirty="0"/>
              <a:t>USE CASE</a:t>
            </a:r>
            <a:r>
              <a:rPr lang="en-US" cap="small" dirty="0"/>
              <a:t>: </a:t>
            </a:r>
            <a:r>
              <a:rPr lang="en-US" b="1" u="sng" cap="small" dirty="0">
                <a:solidFill>
                  <a:srgbClr val="7030A0"/>
                </a:solidFill>
              </a:rPr>
              <a:t>Wealth MGT</a:t>
            </a:r>
          </a:p>
        </p:txBody>
      </p:sp>
      <p:pic>
        <p:nvPicPr>
          <p:cNvPr id="7" name="Picture 2">
            <a:extLst>
              <a:ext uri="{FF2B5EF4-FFF2-40B4-BE49-F238E27FC236}">
                <a16:creationId xmlns:a16="http://schemas.microsoft.com/office/drawing/2014/main" id="{5D7CEDE1-D7D8-49B6-9D45-5B775D055A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85104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Use Cases for ML / AI / Deep Learning- </a:t>
            </a:r>
            <a:r>
              <a:rPr lang="en-US" i="1" dirty="0">
                <a:solidFill>
                  <a:srgbClr val="7030A0"/>
                </a:solidFill>
              </a:rPr>
              <a:t>FYI</a:t>
            </a:r>
            <a:endParaRPr lang="de-DE" sz="2400" i="1" dirty="0">
              <a:solidFill>
                <a:srgbClr val="7030A0"/>
              </a:solidFill>
            </a:endParaRPr>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11" name="Rectangle 10"/>
          <p:cNvSpPr/>
          <p:nvPr/>
        </p:nvSpPr>
        <p:spPr>
          <a:xfrm>
            <a:off x="4009503" y="3461963"/>
            <a:ext cx="6096000" cy="369332"/>
          </a:xfrm>
          <a:prstGeom prst="rect">
            <a:avLst/>
          </a:prstGeom>
        </p:spPr>
        <p:txBody>
          <a:bodyPr>
            <a:spAutoFit/>
          </a:bodyPr>
          <a:lstStyle/>
          <a:p>
            <a:r>
              <a:rPr lang="en-US" dirty="0"/>
              <a:t> </a:t>
            </a:r>
          </a:p>
        </p:txBody>
      </p:sp>
      <p:pic>
        <p:nvPicPr>
          <p:cNvPr id="3" name="Picture 2"/>
          <p:cNvPicPr>
            <a:picLocks noChangeAspect="1"/>
          </p:cNvPicPr>
          <p:nvPr/>
        </p:nvPicPr>
        <p:blipFill>
          <a:blip r:embed="rId3"/>
          <a:stretch>
            <a:fillRect/>
          </a:stretch>
        </p:blipFill>
        <p:spPr>
          <a:xfrm>
            <a:off x="3169084" y="1279350"/>
            <a:ext cx="8492647" cy="5296814"/>
          </a:xfrm>
          <a:prstGeom prst="rect">
            <a:avLst/>
          </a:prstGeom>
        </p:spPr>
      </p:pic>
      <p:sp>
        <p:nvSpPr>
          <p:cNvPr id="5" name="TextBox 4"/>
          <p:cNvSpPr txBox="1"/>
          <p:nvPr/>
        </p:nvSpPr>
        <p:spPr>
          <a:xfrm>
            <a:off x="388307" y="1450800"/>
            <a:ext cx="2542783" cy="923330"/>
          </a:xfrm>
          <a:prstGeom prst="rect">
            <a:avLst/>
          </a:prstGeom>
          <a:noFill/>
        </p:spPr>
        <p:txBody>
          <a:bodyPr wrap="square" rtlCol="0">
            <a:spAutoFit/>
          </a:bodyPr>
          <a:lstStyle/>
          <a:p>
            <a:r>
              <a:rPr lang="en-US" b="1" dirty="0">
                <a:solidFill>
                  <a:srgbClr val="FF0000"/>
                </a:solidFill>
              </a:rPr>
              <a:t>FYI</a:t>
            </a:r>
          </a:p>
          <a:p>
            <a:r>
              <a:rPr lang="en-US" dirty="0"/>
              <a:t>Ant Financial: outstanding prospects!</a:t>
            </a:r>
          </a:p>
        </p:txBody>
      </p:sp>
      <p:pic>
        <p:nvPicPr>
          <p:cNvPr id="7" name="Picture 2">
            <a:extLst>
              <a:ext uri="{FF2B5EF4-FFF2-40B4-BE49-F238E27FC236}">
                <a16:creationId xmlns:a16="http://schemas.microsoft.com/office/drawing/2014/main" id="{EEC16AFA-6259-4206-8346-8E89D8A805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4247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Use Cases for ML / AI / Deep Learning</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11" name="Rectangle 10"/>
          <p:cNvSpPr/>
          <p:nvPr/>
        </p:nvSpPr>
        <p:spPr>
          <a:xfrm>
            <a:off x="4009503" y="3461963"/>
            <a:ext cx="6096000" cy="369332"/>
          </a:xfrm>
          <a:prstGeom prst="rect">
            <a:avLst/>
          </a:prstGeom>
        </p:spPr>
        <p:txBody>
          <a:bodyPr>
            <a:spAutoFit/>
          </a:bodyPr>
          <a:lstStyle/>
          <a:p>
            <a:r>
              <a:rPr lang="en-US" dirty="0"/>
              <a:t> </a:t>
            </a:r>
          </a:p>
        </p:txBody>
      </p:sp>
      <p:sp>
        <p:nvSpPr>
          <p:cNvPr id="3" name="Rectangle 2"/>
          <p:cNvSpPr/>
          <p:nvPr/>
        </p:nvSpPr>
        <p:spPr>
          <a:xfrm>
            <a:off x="396312" y="1335075"/>
            <a:ext cx="11122588" cy="4801314"/>
          </a:xfrm>
          <a:prstGeom prst="rect">
            <a:avLst/>
          </a:prstGeom>
        </p:spPr>
        <p:txBody>
          <a:bodyPr wrap="square">
            <a:spAutoFit/>
          </a:bodyPr>
          <a:lstStyle/>
          <a:p>
            <a:r>
              <a:rPr lang="en-US" dirty="0"/>
              <a:t>TABB FORUM</a:t>
            </a:r>
          </a:p>
          <a:p>
            <a:r>
              <a:rPr lang="en-US" dirty="0">
                <a:hlinkClick r:id="rId3"/>
              </a:rPr>
              <a:t>http://tabbforum.com/videos/next-gen-capital-markets-creating-alpha-through-automation-and-ai</a:t>
            </a:r>
            <a:r>
              <a:rPr lang="en-US" dirty="0"/>
              <a:t> </a:t>
            </a:r>
          </a:p>
          <a:p>
            <a:r>
              <a:rPr lang="en-US" b="1" i="1" dirty="0">
                <a:solidFill>
                  <a:srgbClr val="7030A0"/>
                </a:solidFill>
              </a:rPr>
              <a:t>The most valuable asset a company has is the data it keeps from its own trading, along with that of its clients’ trading activity. But many squander this resource. Now, the ability to mine this data through Machine Learning (ML) and Artificial Intelligence (AI) tools is becoming a requirement if banks want to remain competitive</a:t>
            </a:r>
            <a:r>
              <a:rPr lang="en-US" b="1" i="1" dirty="0"/>
              <a:t>.</a:t>
            </a:r>
          </a:p>
          <a:p>
            <a:endParaRPr lang="en-US" b="1" i="1" dirty="0">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i="1" dirty="0">
                <a:solidFill>
                  <a:srgbClr val="7030A0"/>
                </a:solidFill>
                <a:ea typeface="Times New Roman" panose="02020603050405020304" pitchFamily="18" charset="0"/>
                <a:cs typeface="Times New Roman" panose="02020603050405020304" pitchFamily="18" charset="0"/>
              </a:rPr>
              <a:t>Compliance &amp; Regulation requirements lead to many data sets that can be aggregated with analytics – with new actionable insights</a:t>
            </a:r>
          </a:p>
          <a:p>
            <a:pPr marL="285750" indent="-285750">
              <a:buFont typeface="Arial" panose="020B0604020202020204" pitchFamily="34" charset="0"/>
              <a:buChar char="•"/>
            </a:pPr>
            <a:r>
              <a:rPr lang="en-US" dirty="0">
                <a:ea typeface="Times New Roman" panose="02020603050405020304" pitchFamily="18" charset="0"/>
                <a:cs typeface="Times New Roman" panose="02020603050405020304" pitchFamily="18" charset="0"/>
              </a:rPr>
              <a:t>	</a:t>
            </a:r>
            <a:r>
              <a:rPr lang="en-US" b="1" i="1" dirty="0">
                <a:solidFill>
                  <a:srgbClr val="7030A0"/>
                </a:solidFill>
                <a:ea typeface="Times New Roman" panose="02020603050405020304" pitchFamily="18" charset="0"/>
                <a:cs typeface="Times New Roman" panose="02020603050405020304" pitchFamily="18" charset="0"/>
              </a:rPr>
              <a:t>ex: TX analytics, customer trade patterns: new insights how to trade more profitably</a:t>
            </a:r>
          </a:p>
          <a:p>
            <a:endParaRPr lang="en-US" dirty="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ea typeface="Times New Roman" panose="02020603050405020304" pitchFamily="18" charset="0"/>
                <a:cs typeface="Times New Roman" panose="02020603050405020304" pitchFamily="18" charset="0"/>
              </a:rPr>
              <a:t>Liquidity &amp; Market Impact</a:t>
            </a:r>
          </a:p>
          <a:p>
            <a:pPr marL="285750" indent="-285750">
              <a:buFont typeface="Arial" panose="020B0604020202020204" pitchFamily="34" charset="0"/>
              <a:buChar char="•"/>
            </a:pPr>
            <a:r>
              <a:rPr lang="en-US" b="1" dirty="0">
                <a:solidFill>
                  <a:srgbClr val="7030A0"/>
                </a:solidFill>
                <a:ea typeface="Times New Roman" panose="02020603050405020304" pitchFamily="18" charset="0"/>
                <a:cs typeface="Times New Roman" panose="02020603050405020304" pitchFamily="18" charset="0"/>
              </a:rPr>
              <a:t>Portfolio updates with RT market data – 100 </a:t>
            </a:r>
            <a:r>
              <a:rPr lang="en-US" b="1" dirty="0" err="1">
                <a:solidFill>
                  <a:srgbClr val="7030A0"/>
                </a:solidFill>
                <a:ea typeface="Times New Roman" panose="02020603050405020304" pitchFamily="18" charset="0"/>
                <a:cs typeface="Times New Roman" panose="02020603050405020304" pitchFamily="18" charset="0"/>
              </a:rPr>
              <a:t>ms</a:t>
            </a:r>
            <a:r>
              <a:rPr lang="en-US" b="1" dirty="0">
                <a:solidFill>
                  <a:srgbClr val="7030A0"/>
                </a:solidFill>
                <a:ea typeface="Times New Roman" panose="02020603050405020304" pitchFamily="18" charset="0"/>
                <a:cs typeface="Times New Roman" panose="02020603050405020304" pitchFamily="18" charset="0"/>
              </a:rPr>
              <a:t> or less</a:t>
            </a:r>
          </a:p>
          <a:p>
            <a:pPr marL="285750" indent="-285750">
              <a:buFont typeface="Arial" panose="020B0604020202020204" pitchFamily="34" charset="0"/>
              <a:buChar char="•"/>
            </a:pPr>
            <a:r>
              <a:rPr lang="en-US" b="1" dirty="0">
                <a:solidFill>
                  <a:srgbClr val="0070C0"/>
                </a:solidFill>
                <a:ea typeface="Times New Roman" panose="02020603050405020304" pitchFamily="18" charset="0"/>
                <a:cs typeface="Times New Roman" panose="02020603050405020304" pitchFamily="18" charset="0"/>
              </a:rPr>
              <a:t>NLP Natural Lang Processing </a:t>
            </a:r>
            <a:r>
              <a:rPr lang="en-US" dirty="0">
                <a:ea typeface="Times New Roman" panose="02020603050405020304" pitchFamily="18" charset="0"/>
                <a:cs typeface="Times New Roman" panose="02020603050405020304" pitchFamily="18" charset="0"/>
              </a:rPr>
              <a:t>– react to human e-</a:t>
            </a:r>
            <a:r>
              <a:rPr lang="en-US" dirty="0" err="1">
                <a:ea typeface="Times New Roman" panose="02020603050405020304" pitchFamily="18" charset="0"/>
                <a:cs typeface="Times New Roman" panose="02020603050405020304" pitchFamily="18" charset="0"/>
              </a:rPr>
              <a:t>comm</a:t>
            </a:r>
            <a:r>
              <a:rPr lang="en-US" dirty="0">
                <a:ea typeface="Times New Roman" panose="02020603050405020304" pitchFamily="18" charset="0"/>
                <a:cs typeface="Times New Roman" panose="02020603050405020304" pitchFamily="18" charset="0"/>
              </a:rPr>
              <a:t> + voice communication (</a:t>
            </a:r>
            <a:r>
              <a:rPr lang="en-US" b="1" dirty="0">
                <a:solidFill>
                  <a:srgbClr val="FF0000"/>
                </a:solidFill>
                <a:ea typeface="Times New Roman" panose="02020603050405020304" pitchFamily="18" charset="0"/>
                <a:cs typeface="Times New Roman" panose="02020603050405020304" pitchFamily="18" charset="0"/>
              </a:rPr>
              <a:t>convert data to #’s</a:t>
            </a:r>
            <a:r>
              <a:rPr lang="en-US" dirty="0">
                <a:ea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b="1" i="1" dirty="0">
                <a:solidFill>
                  <a:srgbClr val="7030A0"/>
                </a:solidFill>
                <a:ea typeface="Times New Roman" panose="02020603050405020304" pitchFamily="18" charset="0"/>
                <a:cs typeface="Times New Roman" panose="02020603050405020304" pitchFamily="18" charset="0"/>
              </a:rPr>
              <a:t>Learn from previous </a:t>
            </a:r>
            <a:r>
              <a:rPr lang="en-US" b="1" i="1" dirty="0" err="1">
                <a:solidFill>
                  <a:srgbClr val="7030A0"/>
                </a:solidFill>
                <a:ea typeface="Times New Roman" panose="02020603050405020304" pitchFamily="18" charset="0"/>
                <a:cs typeface="Times New Roman" panose="02020603050405020304" pitchFamily="18" charset="0"/>
              </a:rPr>
              <a:t>algo</a:t>
            </a:r>
            <a:r>
              <a:rPr lang="en-US" b="1" i="1" dirty="0">
                <a:solidFill>
                  <a:srgbClr val="7030A0"/>
                </a:solidFill>
                <a:ea typeface="Times New Roman" panose="02020603050405020304" pitchFamily="18" charset="0"/>
                <a:cs typeface="Times New Roman" panose="02020603050405020304" pitchFamily="18" charset="0"/>
              </a:rPr>
              <a:t> conditions that resulted in losses and nix those ASAP</a:t>
            </a:r>
          </a:p>
          <a:p>
            <a:pPr marL="285750" indent="-285750">
              <a:buFont typeface="Arial" panose="020B0604020202020204" pitchFamily="34" charset="0"/>
              <a:buChar char="•"/>
            </a:pPr>
            <a:r>
              <a:rPr lang="en-US" b="1" i="1" dirty="0">
                <a:solidFill>
                  <a:srgbClr val="7030A0"/>
                </a:solidFill>
                <a:ea typeface="Times New Roman" panose="02020603050405020304" pitchFamily="18" charset="0"/>
                <a:cs typeface="Times New Roman" panose="02020603050405020304" pitchFamily="18" charset="0"/>
              </a:rPr>
              <a:t>TCA analytics to determine whether </a:t>
            </a:r>
            <a:r>
              <a:rPr lang="en-US" b="1" i="1" dirty="0" err="1">
                <a:solidFill>
                  <a:srgbClr val="7030A0"/>
                </a:solidFill>
                <a:ea typeface="Times New Roman" panose="02020603050405020304" pitchFamily="18" charset="0"/>
                <a:cs typeface="Times New Roman" panose="02020603050405020304" pitchFamily="18" charset="0"/>
              </a:rPr>
              <a:t>algo</a:t>
            </a:r>
            <a:r>
              <a:rPr lang="en-US" b="1" i="1" dirty="0">
                <a:solidFill>
                  <a:srgbClr val="7030A0"/>
                </a:solidFill>
                <a:ea typeface="Times New Roman" panose="02020603050405020304" pitchFamily="18" charset="0"/>
                <a:cs typeface="Times New Roman" panose="02020603050405020304" pitchFamily="18" charset="0"/>
              </a:rPr>
              <a:t> works or not (</a:t>
            </a:r>
            <a:r>
              <a:rPr lang="en-US" b="1" i="1" dirty="0" err="1">
                <a:solidFill>
                  <a:srgbClr val="7030A0"/>
                </a:solidFill>
                <a:ea typeface="Times New Roman" panose="02020603050405020304" pitchFamily="18" charset="0"/>
                <a:cs typeface="Times New Roman" panose="02020603050405020304" pitchFamily="18" charset="0"/>
              </a:rPr>
              <a:t>eval</a:t>
            </a:r>
            <a:r>
              <a:rPr lang="en-US" b="1" i="1" dirty="0">
                <a:solidFill>
                  <a:srgbClr val="7030A0"/>
                </a:solidFill>
                <a:ea typeface="Times New Roman" panose="02020603050405020304" pitchFamily="18" charset="0"/>
                <a:cs typeface="Times New Roman" panose="02020603050405020304" pitchFamily="18" charset="0"/>
              </a:rPr>
              <a:t> multiple in parallel, in </a:t>
            </a:r>
            <a:r>
              <a:rPr lang="en-US" b="1" i="1" dirty="0" err="1">
                <a:solidFill>
                  <a:srgbClr val="7030A0"/>
                </a:solidFill>
                <a:ea typeface="Times New Roman" panose="02020603050405020304" pitchFamily="18" charset="0"/>
                <a:cs typeface="Times New Roman" panose="02020603050405020304" pitchFamily="18" charset="0"/>
              </a:rPr>
              <a:t>uSecs</a:t>
            </a:r>
            <a:r>
              <a:rPr lang="en-US" b="1" i="1" dirty="0">
                <a:solidFill>
                  <a:srgbClr val="7030A0"/>
                </a:solidFill>
                <a:ea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b="1" i="1" dirty="0">
                <a:solidFill>
                  <a:srgbClr val="7030A0"/>
                </a:solidFill>
                <a:ea typeface="Times New Roman" panose="02020603050405020304" pitchFamily="18" charset="0"/>
                <a:cs typeface="Times New Roman" panose="02020603050405020304" pitchFamily="18" charset="0"/>
              </a:rPr>
              <a:t>Predict Liquidity in </a:t>
            </a:r>
            <a:r>
              <a:rPr lang="en-US" b="1" i="1" dirty="0" err="1">
                <a:solidFill>
                  <a:srgbClr val="7030A0"/>
                </a:solidFill>
                <a:ea typeface="Times New Roman" panose="02020603050405020304" pitchFamily="18" charset="0"/>
                <a:cs typeface="Times New Roman" panose="02020603050405020304" pitchFamily="18" charset="0"/>
              </a:rPr>
              <a:t>uSecs</a:t>
            </a:r>
            <a:endParaRPr lang="en-US" b="1" i="1" dirty="0">
              <a:solidFill>
                <a:srgbClr val="7030A0"/>
              </a:solidFill>
              <a:ea typeface="Times New Roman" panose="02020603050405020304" pitchFamily="18" charset="0"/>
              <a:cs typeface="Times New Roman" panose="02020603050405020304" pitchFamily="18" charset="0"/>
            </a:endParaRPr>
          </a:p>
        </p:txBody>
      </p:sp>
      <p:pic>
        <p:nvPicPr>
          <p:cNvPr id="6" name="Picture 2">
            <a:extLst>
              <a:ext uri="{FF2B5EF4-FFF2-40B4-BE49-F238E27FC236}">
                <a16:creationId xmlns:a16="http://schemas.microsoft.com/office/drawing/2014/main" id="{6AECBDB0-8292-4E31-B69D-FC2670AE4C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23341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 / Neural Networks</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a:p>
          <a:p>
            <a:pPr marL="0" indent="0">
              <a:lnSpc>
                <a:spcPct val="120000"/>
              </a:lnSpc>
              <a:spcBef>
                <a:spcPts val="600"/>
              </a:spcBef>
              <a:buNone/>
            </a:pPr>
            <a:endParaRPr lang="en-US" sz="1800"/>
          </a:p>
          <a:p>
            <a:pPr marL="0" indent="0">
              <a:lnSpc>
                <a:spcPct val="120000"/>
              </a:lnSpc>
              <a:spcBef>
                <a:spcPts val="600"/>
              </a:spcBef>
              <a:buNone/>
            </a:pPr>
            <a:endParaRPr lang="en-US" sz="1800" dirty="0"/>
          </a:p>
        </p:txBody>
      </p:sp>
      <p:sp>
        <p:nvSpPr>
          <p:cNvPr id="3" name="Rectangle 2"/>
          <p:cNvSpPr/>
          <p:nvPr/>
        </p:nvSpPr>
        <p:spPr>
          <a:xfrm>
            <a:off x="162838" y="1166843"/>
            <a:ext cx="4897677" cy="2585323"/>
          </a:xfrm>
          <a:prstGeom prst="rect">
            <a:avLst/>
          </a:prstGeom>
        </p:spPr>
        <p:txBody>
          <a:bodyPr wrap="square">
            <a:spAutoFit/>
          </a:bodyPr>
          <a:lstStyle/>
          <a:p>
            <a:r>
              <a:rPr lang="en-US" b="1" i="1" dirty="0"/>
              <a:t>Ted will describe how one can download requisite programming software ( R Studio ) &amp; 3</a:t>
            </a:r>
            <a:r>
              <a:rPr lang="en-US" b="1" i="1" baseline="30000" dirty="0"/>
              <a:t>rd</a:t>
            </a:r>
            <a:r>
              <a:rPr lang="en-US" b="1" i="1" dirty="0"/>
              <a:t> party Neural Net library. </a:t>
            </a:r>
          </a:p>
          <a:p>
            <a:endParaRPr lang="en-US" b="1" i="1" dirty="0"/>
          </a:p>
          <a:p>
            <a:r>
              <a:rPr lang="en-US" b="1" i="1" dirty="0"/>
              <a:t>Process at right applies to all R/</a:t>
            </a:r>
            <a:r>
              <a:rPr lang="en-US" b="1" i="1" dirty="0" err="1"/>
              <a:t>NeuralNet</a:t>
            </a:r>
            <a:r>
              <a:rPr lang="en-US" b="1" i="1" dirty="0"/>
              <a:t> models.  This one utilized cement prediction model.  I easily tailored this model to ET latency prediction NN.</a:t>
            </a:r>
          </a:p>
          <a:p>
            <a:endParaRPr lang="en-US" b="1" i="1" dirty="0"/>
          </a:p>
        </p:txBody>
      </p:sp>
      <p:pic>
        <p:nvPicPr>
          <p:cNvPr id="5" name="Picture 4"/>
          <p:cNvPicPr>
            <a:picLocks noChangeAspect="1"/>
          </p:cNvPicPr>
          <p:nvPr/>
        </p:nvPicPr>
        <p:blipFill>
          <a:blip r:embed="rId3"/>
          <a:stretch>
            <a:fillRect/>
          </a:stretch>
        </p:blipFill>
        <p:spPr>
          <a:xfrm>
            <a:off x="5190930" y="402263"/>
            <a:ext cx="5346655" cy="5840474"/>
          </a:xfrm>
          <a:prstGeom prst="rect">
            <a:avLst/>
          </a:prstGeom>
        </p:spPr>
      </p:pic>
      <p:pic>
        <p:nvPicPr>
          <p:cNvPr id="6" name="Picture 2">
            <a:extLst>
              <a:ext uri="{FF2B5EF4-FFF2-40B4-BE49-F238E27FC236}">
                <a16:creationId xmlns:a16="http://schemas.microsoft.com/office/drawing/2014/main" id="{A3FA8C4D-F626-4195-856A-F5D879CF10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07567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Infrastructure Best Practices (Quick </a:t>
            </a:r>
            <a:r>
              <a:rPr lang="en-US" dirty="0" err="1"/>
              <a:t>OverViews</a:t>
            </a:r>
            <a:r>
              <a:rPr lang="en-US" dirty="0"/>
              <a:t>)</a:t>
            </a:r>
            <a:endParaRPr lang="de-DE" sz="2400" dirty="0"/>
          </a:p>
        </p:txBody>
      </p:sp>
      <p:sp>
        <p:nvSpPr>
          <p:cNvPr id="4" name="Rectangle 3"/>
          <p:cNvSpPr txBox="1">
            <a:spLocks noChangeArrowheads="1"/>
          </p:cNvSpPr>
          <p:nvPr/>
        </p:nvSpPr>
        <p:spPr>
          <a:xfrm>
            <a:off x="325677" y="883800"/>
            <a:ext cx="10805787" cy="51378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latin typeface="+mn-lt"/>
                <a:cs typeface="Calibri" panose="020F0502020204030204" pitchFamily="34" charset="0"/>
              </a:rPr>
              <a:t>ML Software &amp; Tools</a:t>
            </a:r>
          </a:p>
          <a:p>
            <a:pPr marL="285750" indent="-285750">
              <a:buFont typeface="Arial" panose="020B0604020202020204" pitchFamily="34" charset="0"/>
              <a:buChar char="•"/>
            </a:pPr>
            <a:r>
              <a:rPr lang="en-US" sz="1800" b="1" i="1" dirty="0">
                <a:solidFill>
                  <a:srgbClr val="7030A0"/>
                </a:solidFill>
                <a:latin typeface="+mn-lt"/>
                <a:cs typeface="Calibri" panose="020F0502020204030204" pitchFamily="34" charset="0"/>
              </a:rPr>
              <a:t>Apache Spark with Spark ML libraries</a:t>
            </a:r>
          </a:p>
          <a:p>
            <a:pPr marL="742950" lvl="1" indent="-285750">
              <a:buFont typeface="Arial" panose="020B0604020202020204" pitchFamily="34" charset="0"/>
              <a:buChar char="•"/>
            </a:pPr>
            <a:r>
              <a:rPr lang="en-US" sz="2000" b="1" i="1" dirty="0">
                <a:solidFill>
                  <a:srgbClr val="00B050"/>
                </a:solidFill>
                <a:latin typeface="+mn-lt"/>
                <a:cs typeface="Calibri" panose="020F0502020204030204" pitchFamily="34" charset="0"/>
              </a:rPr>
              <a:t>Often large clusters of servers are unnecessarily engineered</a:t>
            </a:r>
          </a:p>
          <a:p>
            <a:pPr marL="742950" lvl="4" indent="-285750"/>
            <a:r>
              <a:rPr lang="en-US" sz="2200" b="1" i="1" dirty="0" err="1">
                <a:solidFill>
                  <a:srgbClr val="00B050"/>
                </a:solidFill>
                <a:latin typeface="+mn-lt"/>
                <a:cs typeface="Calibri" panose="020F0502020204030204" pitchFamily="34" charset="0"/>
              </a:rPr>
              <a:t>Diabo</a:t>
            </a:r>
            <a:r>
              <a:rPr lang="en-US" sz="2200" b="1" i="1" dirty="0">
                <a:solidFill>
                  <a:srgbClr val="00B050"/>
                </a:solidFill>
                <a:latin typeface="+mn-lt"/>
                <a:cs typeface="Calibri" panose="020F0502020204030204" pitchFamily="34" charset="0"/>
              </a:rPr>
              <a:t>-Tech DIMMs 2 TB / server may decrease # servers in cluster</a:t>
            </a:r>
          </a:p>
          <a:p>
            <a:pPr marL="742950" lvl="1" indent="-285750">
              <a:buFont typeface="Arial" panose="020B0604020202020204" pitchFamily="34" charset="0"/>
              <a:buChar char="•"/>
            </a:pPr>
            <a:r>
              <a:rPr lang="en-US" dirty="0">
                <a:latin typeface="+mn-lt"/>
                <a:cs typeface="Calibri" panose="020F0502020204030204" pitchFamily="34" charset="0"/>
              </a:rPr>
              <a:t>Discuss best practices for Spark</a:t>
            </a:r>
          </a:p>
          <a:p>
            <a:pPr marL="742950" lvl="1" indent="-285750">
              <a:buFont typeface="Arial" panose="020B0604020202020204" pitchFamily="34" charset="0"/>
              <a:buChar char="•"/>
            </a:pPr>
            <a:r>
              <a:rPr lang="en-US" dirty="0">
                <a:latin typeface="+mn-lt"/>
                <a:cs typeface="Calibri" panose="020F0502020204030204" pitchFamily="34" charset="0"/>
              </a:rPr>
              <a:t>Intel challenging Spark with their ML libraries, add FPGA for speed</a:t>
            </a:r>
          </a:p>
          <a:p>
            <a:pPr marL="285750" indent="-285750">
              <a:buFont typeface="Arial" panose="020B0604020202020204" pitchFamily="34" charset="0"/>
              <a:buChar char="•"/>
            </a:pPr>
            <a:r>
              <a:rPr lang="en-US" sz="1800" dirty="0">
                <a:latin typeface="+mn-lt"/>
                <a:cs typeface="Calibri" panose="020F0502020204030204" pitchFamily="34" charset="0"/>
              </a:rPr>
              <a:t>Tensor Flow</a:t>
            </a:r>
          </a:p>
          <a:p>
            <a:pPr marL="285750" indent="-285750">
              <a:buFont typeface="Arial" panose="020B0604020202020204" pitchFamily="34" charset="0"/>
              <a:buChar char="•"/>
            </a:pPr>
            <a:r>
              <a:rPr lang="en-US" sz="1800" dirty="0">
                <a:latin typeface="+mn-lt"/>
                <a:cs typeface="Calibri" panose="020F0502020204030204" pitchFamily="34" charset="0"/>
              </a:rPr>
              <a:t>C++, Java 8 or 9, R, Python</a:t>
            </a:r>
          </a:p>
          <a:p>
            <a:pPr marL="285750" indent="-285750">
              <a:buFont typeface="Arial" panose="020B0604020202020204" pitchFamily="34" charset="0"/>
              <a:buChar char="•"/>
            </a:pPr>
            <a:r>
              <a:rPr lang="en-US" sz="1800" dirty="0">
                <a:latin typeface="+mn-lt"/>
                <a:cs typeface="Calibri" panose="020F0502020204030204" pitchFamily="34" charset="0"/>
              </a:rPr>
              <a:t>MSFT Azure ML</a:t>
            </a:r>
          </a:p>
          <a:p>
            <a:pPr marL="285750" indent="-285750">
              <a:buFont typeface="Arial" panose="020B0604020202020204" pitchFamily="34" charset="0"/>
              <a:buChar char="•"/>
            </a:pPr>
            <a:r>
              <a:rPr lang="en-US" sz="1800" b="1" i="1" dirty="0">
                <a:solidFill>
                  <a:srgbClr val="7030A0"/>
                </a:solidFill>
                <a:latin typeface="+mn-lt"/>
                <a:cs typeface="Calibri" panose="020F0502020204030204" pitchFamily="34" charset="0"/>
              </a:rPr>
              <a:t>CEP or ESP</a:t>
            </a:r>
          </a:p>
          <a:p>
            <a:pPr marL="742950" lvl="1" indent="-285750">
              <a:buFont typeface="Arial" panose="020B0604020202020204" pitchFamily="34" charset="0"/>
              <a:buChar char="•"/>
            </a:pPr>
            <a:r>
              <a:rPr lang="en-US" dirty="0">
                <a:latin typeface="+mn-lt"/>
                <a:cs typeface="Calibri" panose="020F0502020204030204" pitchFamily="34" charset="0"/>
              </a:rPr>
              <a:t>60 East AMPS multi threaded high speed messaging with built in CEP</a:t>
            </a:r>
          </a:p>
          <a:p>
            <a:pPr marL="742950" lvl="1" indent="-285750">
              <a:buFont typeface="Arial" panose="020B0604020202020204" pitchFamily="34" charset="0"/>
              <a:buChar char="•"/>
            </a:pPr>
            <a:r>
              <a:rPr lang="en-US" dirty="0">
                <a:latin typeface="+mn-lt"/>
                <a:cs typeface="Calibri" panose="020F0502020204030204" pitchFamily="34" charset="0"/>
              </a:rPr>
              <a:t>Apache Storm and also commercial CEP such as from Sybase and SAS</a:t>
            </a:r>
          </a:p>
          <a:p>
            <a:pPr marL="285750" indent="-285750">
              <a:buFont typeface="Arial" panose="020B0604020202020204" pitchFamily="34" charset="0"/>
              <a:buChar char="•"/>
            </a:pPr>
            <a:r>
              <a:rPr lang="en-US" sz="1800" b="1" i="1" dirty="0">
                <a:solidFill>
                  <a:srgbClr val="7030A0"/>
                </a:solidFill>
                <a:latin typeface="+mn-lt"/>
                <a:cs typeface="Calibri" panose="020F0502020204030204" pitchFamily="34" charset="0"/>
              </a:rPr>
              <a:t>Combine DRAM + Flash via Software Defined Memory (start-up </a:t>
            </a:r>
            <a:r>
              <a:rPr lang="en-US" sz="1800" b="1" i="1" dirty="0" err="1">
                <a:solidFill>
                  <a:srgbClr val="7030A0"/>
                </a:solidFill>
                <a:latin typeface="+mn-lt"/>
                <a:cs typeface="Calibri" panose="020F0502020204030204" pitchFamily="34" charset="0"/>
              </a:rPr>
              <a:t>Levyx</a:t>
            </a:r>
            <a:r>
              <a:rPr lang="en-US" sz="1800" b="1" i="1" dirty="0">
                <a:solidFill>
                  <a:srgbClr val="7030A0"/>
                </a:solidFill>
                <a:latin typeface="+mn-lt"/>
                <a:cs typeface="Calibri" panose="020F0502020204030204" pitchFamily="34" charset="0"/>
              </a:rPr>
              <a:t>)</a:t>
            </a:r>
          </a:p>
          <a:p>
            <a:pPr marL="742950" lvl="1" indent="-285750">
              <a:buFont typeface="Arial" panose="020B0604020202020204" pitchFamily="34" charset="0"/>
              <a:buChar char="•"/>
            </a:pPr>
            <a:endParaRPr lang="en-US" sz="1600" dirty="0"/>
          </a:p>
        </p:txBody>
      </p:sp>
      <p:pic>
        <p:nvPicPr>
          <p:cNvPr id="5" name="Picture 2">
            <a:extLst>
              <a:ext uri="{FF2B5EF4-FFF2-40B4-BE49-F238E27FC236}">
                <a16:creationId xmlns:a16="http://schemas.microsoft.com/office/drawing/2014/main" id="{9B938B59-B9BD-40C5-84D9-B24B87420B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41785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Infrastructure Best Practices</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263047" y="981494"/>
            <a:ext cx="11486367" cy="5355312"/>
          </a:xfrm>
          <a:prstGeom prst="rect">
            <a:avLst/>
          </a:prstGeom>
        </p:spPr>
        <p:txBody>
          <a:bodyPr wrap="square">
            <a:spAutoFit/>
          </a:bodyPr>
          <a:lstStyle/>
          <a:p>
            <a:r>
              <a:rPr lang="en-US" b="1" i="1" u="sng" dirty="0" err="1">
                <a:solidFill>
                  <a:schemeClr val="accent4">
                    <a:lumMod val="75000"/>
                  </a:schemeClr>
                </a:solidFill>
              </a:rPr>
              <a:t>Mellanox</a:t>
            </a:r>
            <a:r>
              <a:rPr lang="en-US" dirty="0"/>
              <a:t> – switches &amp; NIC’s</a:t>
            </a:r>
          </a:p>
          <a:p>
            <a:r>
              <a:rPr lang="en-US" b="1" u="sng" dirty="0"/>
              <a:t>SN2000 series Ethernet switches (with Cumulus Linux)</a:t>
            </a:r>
            <a:endParaRPr lang="en-US" dirty="0"/>
          </a:p>
          <a:p>
            <a:pPr marL="285750" indent="-285750">
              <a:buFont typeface="Arial" panose="020B0604020202020204" pitchFamily="34" charset="0"/>
              <a:buChar char="•"/>
            </a:pPr>
            <a:r>
              <a:rPr lang="en-US" dirty="0"/>
              <a:t> 32 100 GigE ports + 4 adapters</a:t>
            </a:r>
          </a:p>
          <a:p>
            <a:pPr marL="285750" lvl="0" indent="-285750">
              <a:buFont typeface="Arial" panose="020B0604020202020204" pitchFamily="34" charset="0"/>
              <a:buChar char="•"/>
            </a:pPr>
            <a:r>
              <a:rPr lang="en-US" dirty="0"/>
              <a:t>300 ns latencies, zero frame loss, very deterministic (touting their own Asics, not Broadcom)</a:t>
            </a:r>
          </a:p>
          <a:p>
            <a:pPr marL="285750" lvl="0" indent="-285750">
              <a:buFont typeface="Arial" panose="020B0604020202020204" pitchFamily="34" charset="0"/>
              <a:buChar char="•"/>
            </a:pPr>
            <a:r>
              <a:rPr lang="en-US" dirty="0"/>
              <a:t>16 MB buffer – microburst absorption</a:t>
            </a:r>
          </a:p>
          <a:p>
            <a:pPr marL="285750" lvl="0" indent="-285750">
              <a:buFont typeface="Arial" panose="020B0604020202020204" pitchFamily="34" charset="0"/>
              <a:buChar char="•"/>
            </a:pPr>
            <a:r>
              <a:rPr lang="en-US" dirty="0"/>
              <a:t>Congestion Monitoring Event – awareness of location, depth, duration of congestion, works with …. (next)</a:t>
            </a:r>
          </a:p>
          <a:p>
            <a:pPr marL="285750" lvl="0" indent="-285750">
              <a:buFont typeface="Arial" panose="020B0604020202020204" pitchFamily="34" charset="0"/>
              <a:buChar char="•"/>
            </a:pPr>
            <a:r>
              <a:rPr lang="en-US" b="1" i="1" dirty="0">
                <a:solidFill>
                  <a:srgbClr val="7030A0"/>
                </a:solidFill>
              </a:rPr>
              <a:t>Cumulus Linux – enables apps to register for &amp; monitor depth (and slow down)</a:t>
            </a:r>
          </a:p>
          <a:p>
            <a:pPr marL="285750" lvl="0" indent="-285750">
              <a:buFont typeface="Arial" panose="020B0604020202020204" pitchFamily="34" charset="0"/>
              <a:buChar char="•"/>
            </a:pPr>
            <a:r>
              <a:rPr lang="en-US" dirty="0"/>
              <a:t>For </a:t>
            </a:r>
            <a:r>
              <a:rPr lang="en-US" dirty="0" err="1"/>
              <a:t>MultiCast</a:t>
            </a:r>
            <a:r>
              <a:rPr lang="en-US" dirty="0"/>
              <a:t> - Drops at slow receiver egress port, allowing fast servers part of MC group to keep running </a:t>
            </a:r>
          </a:p>
          <a:p>
            <a:pPr lvl="0"/>
            <a:endParaRPr lang="en-US" dirty="0"/>
          </a:p>
          <a:p>
            <a:r>
              <a:rPr lang="en-US" b="1" u="sng" dirty="0"/>
              <a:t>ConnectX-5 EN NIC (RDMA enabled NIC)</a:t>
            </a:r>
            <a:endParaRPr lang="en-US" dirty="0"/>
          </a:p>
          <a:p>
            <a:pPr marL="285750" lvl="0" indent="-285750">
              <a:buFont typeface="Arial" panose="020B0604020202020204" pitchFamily="34" charset="0"/>
              <a:buChar char="•"/>
            </a:pPr>
            <a:r>
              <a:rPr lang="en-US" dirty="0"/>
              <a:t>2 – 100 GigE ports</a:t>
            </a:r>
          </a:p>
          <a:p>
            <a:pPr marL="285750" lvl="0" indent="-285750">
              <a:buFont typeface="Arial" panose="020B0604020202020204" pitchFamily="34" charset="0"/>
              <a:buChar char="•"/>
            </a:pPr>
            <a:r>
              <a:rPr lang="en-US" dirty="0"/>
              <a:t>With kernel bypass – sub-600 ns latencies – very deterministic per burst buffer offload and other acceleration features, (may be on par with </a:t>
            </a:r>
            <a:r>
              <a:rPr lang="en-US" dirty="0" err="1"/>
              <a:t>SolarFlare</a:t>
            </a:r>
            <a:r>
              <a:rPr lang="en-US" dirty="0"/>
              <a:t>, or faster now)</a:t>
            </a:r>
          </a:p>
          <a:p>
            <a:pPr marL="285750" lvl="0" indent="-285750">
              <a:buFont typeface="Arial" panose="020B0604020202020204" pitchFamily="34" charset="0"/>
              <a:buChar char="•"/>
            </a:pPr>
            <a:r>
              <a:rPr lang="en-US" dirty="0"/>
              <a:t>Burst Buffer offload (no CPU interference)</a:t>
            </a:r>
          </a:p>
          <a:p>
            <a:pPr marL="285750" lvl="0" indent="-285750">
              <a:buFont typeface="Arial" panose="020B0604020202020204" pitchFamily="34" charset="0"/>
              <a:buChar char="•"/>
            </a:pPr>
            <a:r>
              <a:rPr lang="en-US" dirty="0"/>
              <a:t>Embedded </a:t>
            </a:r>
            <a:r>
              <a:rPr lang="en-US" dirty="0" err="1"/>
              <a:t>PCIe</a:t>
            </a:r>
            <a:r>
              <a:rPr lang="en-US" dirty="0"/>
              <a:t> switch – allows one to build “Machine Learning” appliance</a:t>
            </a:r>
          </a:p>
          <a:p>
            <a:pPr marL="285750" lvl="0" indent="-285750">
              <a:buFont typeface="Arial" panose="020B0604020202020204" pitchFamily="34" charset="0"/>
              <a:buChar char="•"/>
            </a:pPr>
            <a:r>
              <a:rPr lang="en-US" dirty="0" err="1"/>
              <a:t>NVMe</a:t>
            </a:r>
            <a:r>
              <a:rPr lang="en-US" dirty="0"/>
              <a:t> over </a:t>
            </a:r>
            <a:r>
              <a:rPr lang="en-US" dirty="0" err="1"/>
              <a:t>Faafric</a:t>
            </a:r>
            <a:r>
              <a:rPr lang="en-US" dirty="0"/>
              <a:t> (</a:t>
            </a:r>
            <a:r>
              <a:rPr lang="en-US" dirty="0" err="1"/>
              <a:t>NVMf</a:t>
            </a:r>
            <a:r>
              <a:rPr lang="en-US" dirty="0"/>
              <a:t>) offloads – speed up storage IO</a:t>
            </a:r>
          </a:p>
          <a:p>
            <a:pPr marL="285750" lvl="0" indent="-285750">
              <a:buFont typeface="Arial" panose="020B0604020202020204" pitchFamily="34" charset="0"/>
              <a:buChar char="•"/>
            </a:pPr>
            <a:r>
              <a:rPr lang="en-US" dirty="0" err="1"/>
              <a:t>MultiHost</a:t>
            </a:r>
            <a:r>
              <a:rPr lang="en-US" dirty="0"/>
              <a:t> technology – multiple hosts can connect into single adapter, separating </a:t>
            </a:r>
            <a:r>
              <a:rPr lang="en-US" dirty="0" err="1"/>
              <a:t>PCIe</a:t>
            </a:r>
            <a:r>
              <a:rPr lang="en-US" dirty="0"/>
              <a:t> interface into multiple interfaces (so no need </a:t>
            </a:r>
            <a:r>
              <a:rPr lang="en-US" dirty="0" err="1"/>
              <a:t>ToR</a:t>
            </a:r>
            <a:r>
              <a:rPr lang="en-US" dirty="0"/>
              <a:t> switch)</a:t>
            </a:r>
          </a:p>
          <a:p>
            <a:pPr marL="285750" lvl="0" indent="-285750">
              <a:buFont typeface="Arial" panose="020B0604020202020204" pitchFamily="34" charset="0"/>
              <a:buChar char="•"/>
            </a:pPr>
            <a:r>
              <a:rPr lang="en-US" dirty="0"/>
              <a:t>High speed SDN with Open V-Switch (OVS) data plane in NIC (</a:t>
            </a:r>
            <a:r>
              <a:rPr lang="en-US" b="1" dirty="0"/>
              <a:t>not CPU hogging </a:t>
            </a:r>
            <a:r>
              <a:rPr lang="en-US" b="1" dirty="0" err="1"/>
              <a:t>hyperVisor</a:t>
            </a:r>
            <a:r>
              <a:rPr lang="en-US" dirty="0"/>
              <a:t>)</a:t>
            </a:r>
          </a:p>
        </p:txBody>
      </p:sp>
      <p:pic>
        <p:nvPicPr>
          <p:cNvPr id="5" name="Picture 2">
            <a:extLst>
              <a:ext uri="{FF2B5EF4-FFF2-40B4-BE49-F238E27FC236}">
                <a16:creationId xmlns:a16="http://schemas.microsoft.com/office/drawing/2014/main" id="{92144203-404A-42A4-9F6E-C57E24CD22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07024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Definition of ML / AI / Deep Learning</a:t>
            </a:r>
            <a:endParaRPr lang="de-DE"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3"/>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pic>
        <p:nvPicPr>
          <p:cNvPr id="3" name="Picture 2"/>
          <p:cNvPicPr>
            <a:picLocks noChangeAspect="1"/>
          </p:cNvPicPr>
          <p:nvPr/>
        </p:nvPicPr>
        <p:blipFill>
          <a:blip r:embed="rId4"/>
          <a:stretch>
            <a:fillRect/>
          </a:stretch>
        </p:blipFill>
        <p:spPr>
          <a:xfrm>
            <a:off x="334900" y="1450800"/>
            <a:ext cx="10549000" cy="5257787"/>
          </a:xfrm>
          <a:prstGeom prst="rect">
            <a:avLst/>
          </a:prstGeom>
        </p:spPr>
      </p:pic>
      <p:sp>
        <p:nvSpPr>
          <p:cNvPr id="5" name="TextBox 4"/>
          <p:cNvSpPr txBox="1"/>
          <p:nvPr/>
        </p:nvSpPr>
        <p:spPr>
          <a:xfrm>
            <a:off x="292100" y="883800"/>
            <a:ext cx="711200" cy="369332"/>
          </a:xfrm>
          <a:prstGeom prst="rect">
            <a:avLst/>
          </a:prstGeom>
          <a:noFill/>
        </p:spPr>
        <p:txBody>
          <a:bodyPr wrap="square" rtlCol="0">
            <a:spAutoFit/>
          </a:bodyPr>
          <a:lstStyle/>
          <a:p>
            <a:r>
              <a:rPr lang="en-US" b="1" u="sng" dirty="0"/>
              <a:t>ML</a:t>
            </a:r>
          </a:p>
        </p:txBody>
      </p:sp>
      <p:pic>
        <p:nvPicPr>
          <p:cNvPr id="6" name="Picture 2">
            <a:extLst>
              <a:ext uri="{FF2B5EF4-FFF2-40B4-BE49-F238E27FC236}">
                <a16:creationId xmlns:a16="http://schemas.microsoft.com/office/drawing/2014/main" id="{DD74FAB5-3B81-4ED5-9FD8-09543DA093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a:extLst>
              <a:ext uri="{FF2B5EF4-FFF2-40B4-BE49-F238E27FC236}">
                <a16:creationId xmlns:a16="http://schemas.microsoft.com/office/drawing/2014/main" id="{1ED45FB8-E6B3-414A-8DCA-1444CD2F0AC6}"/>
              </a:ext>
            </a:extLst>
          </p:cNvPr>
          <p:cNvSpPr txBox="1"/>
          <p:nvPr/>
        </p:nvSpPr>
        <p:spPr>
          <a:xfrm>
            <a:off x="7029450" y="1885950"/>
            <a:ext cx="1954530" cy="369332"/>
          </a:xfrm>
          <a:prstGeom prst="rect">
            <a:avLst/>
          </a:prstGeom>
          <a:noFill/>
        </p:spPr>
        <p:txBody>
          <a:bodyPr wrap="square" rtlCol="0">
            <a:spAutoFit/>
          </a:bodyPr>
          <a:lstStyle/>
          <a:p>
            <a:r>
              <a:rPr lang="en-US" b="1" dirty="0">
                <a:solidFill>
                  <a:srgbClr val="7030A0"/>
                </a:solidFill>
                <a:sym typeface="Wingdings" panose="05000000000000000000" pitchFamily="2" charset="2"/>
              </a:rPr>
              <a:t></a:t>
            </a:r>
            <a:endParaRPr lang="en-US" b="1" dirty="0">
              <a:solidFill>
                <a:srgbClr val="7030A0"/>
              </a:solidFill>
            </a:endParaRPr>
          </a:p>
        </p:txBody>
      </p:sp>
    </p:spTree>
    <p:extLst>
      <p:ext uri="{BB962C8B-B14F-4D97-AF65-F5344CB8AC3E}">
        <p14:creationId xmlns:p14="http://schemas.microsoft.com/office/powerpoint/2010/main" val="3847026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Infrastructure Best Practices</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726510" y="1314303"/>
            <a:ext cx="11311002" cy="3693319"/>
          </a:xfrm>
          <a:prstGeom prst="rect">
            <a:avLst/>
          </a:prstGeom>
        </p:spPr>
        <p:txBody>
          <a:bodyPr wrap="square">
            <a:spAutoFit/>
          </a:bodyPr>
          <a:lstStyle/>
          <a:p>
            <a:r>
              <a:rPr lang="en-US" dirty="0"/>
              <a:t>Using MRAM from </a:t>
            </a:r>
            <a:r>
              <a:rPr lang="en-US" b="1" i="1" u="sng" dirty="0">
                <a:solidFill>
                  <a:schemeClr val="accent4">
                    <a:lumMod val="75000"/>
                  </a:schemeClr>
                </a:solidFill>
              </a:rPr>
              <a:t>EVERSPIN</a:t>
            </a:r>
            <a:r>
              <a:rPr lang="en-US" dirty="0"/>
              <a:t>:</a:t>
            </a:r>
          </a:p>
          <a:p>
            <a:r>
              <a:rPr lang="en-US" dirty="0"/>
              <a:t>EVERSPIN Enables Low Latency (LL) on reads 6 </a:t>
            </a:r>
            <a:r>
              <a:rPr lang="en-US" dirty="0" err="1"/>
              <a:t>uS</a:t>
            </a:r>
            <a:r>
              <a:rPr lang="en-US" dirty="0"/>
              <a:t>, writes 7 </a:t>
            </a:r>
            <a:r>
              <a:rPr lang="en-US" dirty="0" err="1"/>
              <a:t>uS</a:t>
            </a:r>
            <a:r>
              <a:rPr lang="en-US" dirty="0"/>
              <a:t> via MRAM based </a:t>
            </a:r>
            <a:r>
              <a:rPr lang="en-US" dirty="0" err="1"/>
              <a:t>nVME</a:t>
            </a:r>
            <a:r>
              <a:rPr lang="en-US" dirty="0"/>
              <a:t> storage – much faster and more reliant than traditional SRAM </a:t>
            </a:r>
            <a:r>
              <a:rPr lang="en-US" dirty="0" err="1"/>
              <a:t>nVME</a:t>
            </a:r>
            <a:r>
              <a:rPr lang="en-US" dirty="0"/>
              <a:t>.  </a:t>
            </a:r>
          </a:p>
          <a:p>
            <a:r>
              <a:rPr lang="en-US" u="sng" dirty="0">
                <a:hlinkClick r:id="rId3"/>
              </a:rPr>
              <a:t>https://www.everspin.com/mram-replaces-nvsram</a:t>
            </a:r>
            <a:endParaRPr lang="en-US" u="sng" dirty="0"/>
          </a:p>
          <a:p>
            <a:endParaRPr lang="en-US" u="sng" dirty="0"/>
          </a:p>
          <a:p>
            <a:r>
              <a:rPr lang="en-US" sz="2000" b="1" i="1" u="sng" cap="small" dirty="0">
                <a:solidFill>
                  <a:srgbClr val="7030A0"/>
                </a:solidFill>
              </a:rPr>
              <a:t>Diablo-tech</a:t>
            </a:r>
          </a:p>
          <a:p>
            <a:pPr marL="285750" indent="-285750">
              <a:buFont typeface="Arial" panose="020B0604020202020204" pitchFamily="34" charset="0"/>
              <a:buChar char="•"/>
            </a:pPr>
            <a:r>
              <a:rPr lang="en-US" dirty="0"/>
              <a:t>vertically scalable DDR4  + Flash memory DIMMs (2 TB) -- to allow very large data sets</a:t>
            </a:r>
          </a:p>
          <a:p>
            <a:pPr marL="285750" lvl="0" indent="-285750">
              <a:buFont typeface="Arial" panose="020B0604020202020204" pitchFamily="34" charset="0"/>
              <a:buChar char="•"/>
            </a:pPr>
            <a:r>
              <a:rPr lang="en-US" dirty="0"/>
              <a:t>Combo of </a:t>
            </a:r>
            <a:r>
              <a:rPr lang="en-US" b="1" i="1" u="sng" dirty="0" err="1">
                <a:solidFill>
                  <a:schemeClr val="accent4">
                    <a:lumMod val="75000"/>
                  </a:schemeClr>
                </a:solidFill>
              </a:rPr>
              <a:t>SuperMicro</a:t>
            </a:r>
            <a:r>
              <a:rPr lang="en-US" dirty="0"/>
              <a:t> overclocked servers (5 GHz, with superior cooling) result in very appropriate server for ML requiring heavy </a:t>
            </a:r>
            <a:r>
              <a:rPr lang="en-US" b="1" dirty="0"/>
              <a:t>in-mem processing;  Great for sorting</a:t>
            </a:r>
          </a:p>
          <a:p>
            <a:pPr marL="285750" lvl="0" indent="-285750">
              <a:buFont typeface="Arial" panose="020B0604020202020204" pitchFamily="34" charset="0"/>
              <a:buChar char="•"/>
            </a:pPr>
            <a:r>
              <a:rPr lang="en-US" dirty="0"/>
              <a:t>Uses DRAM to front-end all memory reads &amp; writes providing performance &amp; endurance </a:t>
            </a:r>
          </a:p>
          <a:p>
            <a:pPr marL="285750" lvl="0" indent="-285750">
              <a:buFont typeface="Arial" panose="020B0604020202020204" pitchFamily="34" charset="0"/>
              <a:buChar char="•"/>
            </a:pPr>
            <a:r>
              <a:rPr lang="en-US" dirty="0"/>
              <a:t>Diablo Memory Expansion software (DMX) </a:t>
            </a:r>
            <a:r>
              <a:rPr lang="en-US" b="1" dirty="0"/>
              <a:t>intelligently manages memory access between DRAM &amp; Memory1 </a:t>
            </a:r>
          </a:p>
          <a:p>
            <a:pPr marL="285750" lvl="0" indent="-285750">
              <a:buFont typeface="Arial" panose="020B0604020202020204" pitchFamily="34" charset="0"/>
              <a:buChar char="•"/>
            </a:pPr>
            <a:r>
              <a:rPr lang="en-US" dirty="0"/>
              <a:t>Learning engine dynamically profiles application, predicting/prefetching application data </a:t>
            </a:r>
          </a:p>
        </p:txBody>
      </p:sp>
      <p:pic>
        <p:nvPicPr>
          <p:cNvPr id="5" name="Picture 2">
            <a:extLst>
              <a:ext uri="{FF2B5EF4-FFF2-40B4-BE49-F238E27FC236}">
                <a16:creationId xmlns:a16="http://schemas.microsoft.com/office/drawing/2014/main" id="{3FA5AF67-984B-4F78-9649-35D8E48A38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8073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Infrastructure Best Practices</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550798" y="1305342"/>
            <a:ext cx="11526901" cy="5047536"/>
          </a:xfrm>
          <a:prstGeom prst="rect">
            <a:avLst/>
          </a:prstGeom>
        </p:spPr>
        <p:txBody>
          <a:bodyPr wrap="square">
            <a:spAutoFit/>
          </a:bodyPr>
          <a:lstStyle/>
          <a:p>
            <a:r>
              <a:rPr lang="en-US" b="1" i="1" u="sng" cap="small" dirty="0" err="1">
                <a:solidFill>
                  <a:srgbClr val="7030A0"/>
                </a:solidFill>
              </a:rPr>
              <a:t>LightFleet</a:t>
            </a:r>
            <a:r>
              <a:rPr lang="en-US" b="1" i="1" u="sng" cap="small" dirty="0">
                <a:solidFill>
                  <a:srgbClr val="7030A0"/>
                </a:solidFill>
              </a:rPr>
              <a:t> (LF)</a:t>
            </a:r>
          </a:p>
          <a:p>
            <a:r>
              <a:rPr lang="en-US" dirty="0"/>
              <a:t> </a:t>
            </a:r>
          </a:p>
          <a:p>
            <a:r>
              <a:rPr lang="en-US" dirty="0">
                <a:cs typeface="Calibri" panose="020F0502020204030204" pitchFamily="34" charset="0"/>
              </a:rPr>
              <a:t>LF is a start up with intelligent, switchless, routing from source to destination, with near deterministic latencies.  Use cases include market data routing and real time Machine Learning (ML).  Imagine multiple disparate streams of real time data, whose relevancy is determined by time correlating all metrics for actionable insight (NN).</a:t>
            </a:r>
          </a:p>
          <a:p>
            <a:r>
              <a:rPr lang="en-US" dirty="0">
                <a:cs typeface="Calibri" panose="020F0502020204030204" pitchFamily="34" charset="0"/>
              </a:rPr>
              <a:t> </a:t>
            </a:r>
          </a:p>
          <a:p>
            <a:r>
              <a:rPr lang="en-US" dirty="0">
                <a:cs typeface="Calibri" panose="020F0502020204030204" pitchFamily="34" charset="0"/>
              </a:rPr>
              <a:t>Light Fleet (LF) - may be a disruptive technology, with promise to improve deterministic latencies for electronic trading.  Their “Data Distribution Modules” (switches with FPGA’s for routing)</a:t>
            </a:r>
            <a:endParaRPr lang="en-GB" b="1" i="1" dirty="0">
              <a:ea typeface="Times New Roman" panose="02020603050405020304" pitchFamily="18" charset="0"/>
              <a:cs typeface="Calibri" panose="020F0502020204030204" pitchFamily="34" charset="0"/>
            </a:endParaRPr>
          </a:p>
          <a:p>
            <a:endParaRPr lang="en-US" b="1" i="1" dirty="0">
              <a:ea typeface="Times New Roman" panose="02020603050405020304" pitchFamily="18" charset="0"/>
              <a:cs typeface="Times New Roman" panose="02020603050405020304" pitchFamily="18" charset="0"/>
            </a:endParaRPr>
          </a:p>
          <a:p>
            <a:r>
              <a:rPr lang="en-US" b="1" i="1" u="sng" cap="small" dirty="0"/>
              <a:t>FPGA’s and GPU’s</a:t>
            </a:r>
          </a:p>
          <a:p>
            <a:endParaRPr lang="en-US" b="1" i="1" u="sng" cap="small" dirty="0"/>
          </a:p>
          <a:p>
            <a:r>
              <a:rPr lang="en-US" b="1" i="1" dirty="0">
                <a:solidFill>
                  <a:srgbClr val="7030A0"/>
                </a:solidFill>
                <a:cs typeface="Calibri" panose="020F0502020204030204" pitchFamily="34" charset="0"/>
              </a:rPr>
              <a:t>GPU’s have been touted for many years (rightly so) as main hardware technology for ML and AI.  As most ML needs to be represented in NUMBERS, and often in double precision, GPU’s deep NUMBER processing has been superior to FPGA’s (which excel at data  manipulations / transformations).  However, the Altera </a:t>
            </a:r>
            <a:r>
              <a:rPr lang="en-US" b="1" i="1" dirty="0" err="1">
                <a:solidFill>
                  <a:srgbClr val="7030A0"/>
                </a:solidFill>
                <a:cs typeface="Calibri" panose="020F0502020204030204" pitchFamily="34" charset="0"/>
              </a:rPr>
              <a:t>Stratix</a:t>
            </a:r>
            <a:r>
              <a:rPr lang="en-US" b="1" i="1" dirty="0">
                <a:solidFill>
                  <a:srgbClr val="7030A0"/>
                </a:solidFill>
                <a:cs typeface="Calibri" panose="020F0502020204030204" pitchFamily="34" charset="0"/>
              </a:rPr>
              <a:t> 10 FPGA outperforms NVIDIA Titan X Pascal GPU when using pruned or compact data types vs full 32 bit floating point data. Reported: </a:t>
            </a:r>
            <a:r>
              <a:rPr lang="en-US" b="1" i="1" dirty="0">
                <a:solidFill>
                  <a:srgbClr val="7030A0"/>
                </a:solidFill>
                <a:cs typeface="Calibri" panose="020F0502020204030204" pitchFamily="34" charset="0"/>
                <a:hlinkClick r:id="rId3"/>
              </a:rPr>
              <a:t>https://www.nextplatform.com/2017/03/21/can-fpgas-beat-gpus-accelerating-next-generation-deep-learning/</a:t>
            </a:r>
            <a:endParaRPr lang="en-US" b="1" i="1" dirty="0">
              <a:solidFill>
                <a:srgbClr val="7030A0"/>
              </a:solidFill>
              <a:cs typeface="Calibri" panose="020F0502020204030204" pitchFamily="34" charset="0"/>
            </a:endParaRPr>
          </a:p>
          <a:p>
            <a:endParaRPr lang="en-GB" sz="1600" b="1" i="1" dirty="0">
              <a:latin typeface="Calibri" panose="020F0502020204030204" pitchFamily="34" charset="0"/>
              <a:ea typeface="Times New Roman" panose="02020603050405020304" pitchFamily="18" charset="0"/>
              <a:cs typeface="Calibri" panose="020F0502020204030204" pitchFamily="34" charset="0"/>
            </a:endParaRPr>
          </a:p>
        </p:txBody>
      </p:sp>
      <p:pic>
        <p:nvPicPr>
          <p:cNvPr id="5" name="Picture 2">
            <a:extLst>
              <a:ext uri="{FF2B5EF4-FFF2-40B4-BE49-F238E27FC236}">
                <a16:creationId xmlns:a16="http://schemas.microsoft.com/office/drawing/2014/main" id="{08517AC7-F085-432E-9741-1ADF585CBA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95304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Infrastructure Best Practices (</a:t>
            </a:r>
            <a:r>
              <a:rPr lang="en-US" dirty="0">
                <a:solidFill>
                  <a:srgbClr val="7030A0"/>
                </a:solidFill>
              </a:rPr>
              <a:t>Reference Only</a:t>
            </a:r>
            <a:r>
              <a:rPr lang="en-US" dirty="0"/>
              <a:t>)</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537929" y="1450800"/>
            <a:ext cx="6096000" cy="4524315"/>
          </a:xfrm>
          <a:prstGeom prst="rect">
            <a:avLst/>
          </a:prstGeom>
        </p:spPr>
        <p:txBody>
          <a:bodyPr>
            <a:spAutoFit/>
          </a:bodyPr>
          <a:lstStyle/>
          <a:p>
            <a:pPr marL="285750" indent="-285750">
              <a:buFont typeface="Arial" panose="020B0604020202020204" pitchFamily="34" charset="0"/>
              <a:buChar char="•"/>
            </a:pPr>
            <a:r>
              <a:rPr lang="en-US" b="1" dirty="0">
                <a:solidFill>
                  <a:srgbClr val="FF0000"/>
                </a:solidFill>
              </a:rPr>
              <a:t>OKTAY –</a:t>
            </a:r>
            <a:r>
              <a:rPr lang="en-US" b="1" dirty="0" err="1">
                <a:solidFill>
                  <a:srgbClr val="FF0000"/>
                </a:solidFill>
              </a:rPr>
              <a:t>FinTech</a:t>
            </a:r>
            <a:r>
              <a:rPr lang="en-US" b="1" dirty="0">
                <a:solidFill>
                  <a:srgbClr val="FF0000"/>
                </a:solidFill>
              </a:rPr>
              <a:t> advisory firm</a:t>
            </a:r>
            <a:endParaRPr lang="en-US" dirty="0">
              <a:solidFill>
                <a:srgbClr val="FF0000"/>
              </a:solidFill>
            </a:endParaRPr>
          </a:p>
          <a:p>
            <a:pPr marL="285750" indent="-285750">
              <a:buFont typeface="Arial" panose="020B0604020202020204" pitchFamily="34" charset="0"/>
              <a:buChar char="•"/>
            </a:pPr>
            <a:r>
              <a:rPr lang="en-US" dirty="0" err="1"/>
              <a:t>Levyx</a:t>
            </a:r>
            <a:endParaRPr lang="en-US" dirty="0"/>
          </a:p>
          <a:p>
            <a:pPr marL="285750" indent="-285750">
              <a:buFont typeface="Arial" panose="020B0604020202020204" pitchFamily="34" charset="0"/>
              <a:buChar char="•"/>
            </a:pPr>
            <a:r>
              <a:rPr lang="en-US" dirty="0"/>
              <a:t>Spark and </a:t>
            </a:r>
            <a:r>
              <a:rPr lang="en-US" dirty="0" err="1"/>
              <a:t>SparkML</a:t>
            </a:r>
            <a:r>
              <a:rPr lang="en-US" dirty="0"/>
              <a:t>; </a:t>
            </a:r>
            <a:r>
              <a:rPr lang="en-US" dirty="0" err="1"/>
              <a:t>Distrib</a:t>
            </a:r>
            <a:r>
              <a:rPr lang="en-US" dirty="0"/>
              <a:t> Spark + MPI</a:t>
            </a:r>
          </a:p>
          <a:p>
            <a:pPr marL="285750" indent="-285750">
              <a:buFont typeface="Arial" panose="020B0604020202020204" pitchFamily="34" charset="0"/>
              <a:buChar char="•"/>
            </a:pPr>
            <a:r>
              <a:rPr lang="en-US" dirty="0"/>
              <a:t>CEP / ESP (Real Time – Streaming)</a:t>
            </a:r>
          </a:p>
          <a:p>
            <a:pPr marL="285750" indent="-285750">
              <a:buFont typeface="Arial" panose="020B0604020202020204" pitchFamily="34" charset="0"/>
              <a:buChar char="•"/>
            </a:pPr>
            <a:r>
              <a:rPr lang="en-US" dirty="0" err="1"/>
              <a:t>LightFleet</a:t>
            </a:r>
            <a:endParaRPr lang="en-US" dirty="0"/>
          </a:p>
          <a:p>
            <a:pPr marL="285750" indent="-285750">
              <a:buFont typeface="Arial" panose="020B0604020202020204" pitchFamily="34" charset="0"/>
              <a:buChar char="•"/>
            </a:pPr>
            <a:r>
              <a:rPr lang="en-US" dirty="0"/>
              <a:t>R</a:t>
            </a:r>
          </a:p>
          <a:p>
            <a:pPr marL="285750" indent="-285750">
              <a:buFont typeface="Arial" panose="020B0604020202020204" pitchFamily="34" charset="0"/>
              <a:buChar char="•"/>
            </a:pPr>
            <a:r>
              <a:rPr lang="en-US" dirty="0"/>
              <a:t>Python</a:t>
            </a:r>
          </a:p>
          <a:p>
            <a:pPr marL="285750" indent="-285750">
              <a:buFont typeface="Arial" panose="020B0604020202020204" pitchFamily="34" charset="0"/>
              <a:buChar char="•"/>
            </a:pPr>
            <a:r>
              <a:rPr lang="en-US" dirty="0"/>
              <a:t>Intel PHI MCDRAM</a:t>
            </a:r>
          </a:p>
          <a:p>
            <a:pPr marL="285750" indent="-285750">
              <a:buFont typeface="Arial" panose="020B0604020202020204" pitchFamily="34" charset="0"/>
              <a:buChar char="•"/>
            </a:pPr>
            <a:r>
              <a:rPr lang="en-US" dirty="0" err="1"/>
              <a:t>Corvil</a:t>
            </a:r>
            <a:r>
              <a:rPr lang="en-US" dirty="0"/>
              <a:t> granular time … </a:t>
            </a:r>
          </a:p>
          <a:p>
            <a:pPr marL="285750" indent="-285750">
              <a:buFont typeface="Arial" panose="020B0604020202020204" pitchFamily="34" charset="0"/>
              <a:buChar char="•"/>
            </a:pPr>
            <a:r>
              <a:rPr lang="en-US" dirty="0"/>
              <a:t>	ML prior customer experience</a:t>
            </a:r>
          </a:p>
          <a:p>
            <a:pPr marL="285750" indent="-285750">
              <a:buFont typeface="Arial" panose="020B0604020202020204" pitchFamily="34" charset="0"/>
              <a:buChar char="•"/>
            </a:pPr>
            <a:r>
              <a:rPr lang="en-US" dirty="0"/>
              <a:t>	 + similar customer … UI all TX locations</a:t>
            </a:r>
          </a:p>
          <a:p>
            <a:pPr marL="285750" indent="-285750">
              <a:buFont typeface="Arial" panose="020B0604020202020204" pitchFamily="34" charset="0"/>
              <a:buChar char="•"/>
            </a:pPr>
            <a:r>
              <a:rPr lang="en-US" dirty="0"/>
              <a:t>NVLINK GPU </a:t>
            </a:r>
            <a:r>
              <a:rPr lang="en-US" dirty="0" err="1"/>
              <a:t>GPU</a:t>
            </a:r>
            <a:r>
              <a:rPr lang="en-US" dirty="0"/>
              <a:t> and CPU GPU</a:t>
            </a:r>
          </a:p>
          <a:p>
            <a:pPr marL="285750" indent="-285750">
              <a:buFont typeface="Arial" panose="020B0604020202020204" pitchFamily="34" charset="0"/>
              <a:buChar char="•"/>
            </a:pPr>
            <a:r>
              <a:rPr lang="en-US" dirty="0"/>
              <a:t>IBM Power8 ML/DL </a:t>
            </a:r>
          </a:p>
          <a:p>
            <a:pPr marL="285750" indent="-285750">
              <a:buFont typeface="Arial" panose="020B0604020202020204" pitchFamily="34" charset="0"/>
              <a:buChar char="•"/>
            </a:pPr>
            <a:r>
              <a:rPr lang="en-US" dirty="0"/>
              <a:t>Tensor Flow on Cluster NVIDIA Tesla 100 servers</a:t>
            </a:r>
          </a:p>
          <a:p>
            <a:pPr marL="285750" indent="-285750">
              <a:buFont typeface="Arial" panose="020B0604020202020204" pitchFamily="34" charset="0"/>
              <a:buChar char="•"/>
            </a:pPr>
            <a:r>
              <a:rPr lang="en-US" dirty="0"/>
              <a:t>IBM Power AI </a:t>
            </a:r>
          </a:p>
          <a:p>
            <a:pPr marL="285750" indent="-285750">
              <a:buFont typeface="Arial" panose="020B0604020202020204" pitchFamily="34" charset="0"/>
              <a:buChar char="•"/>
            </a:pPr>
            <a:r>
              <a:rPr lang="en-US" dirty="0" err="1"/>
              <a:t>Caffee</a:t>
            </a:r>
            <a:r>
              <a:rPr lang="en-US" dirty="0"/>
              <a:t>  </a:t>
            </a:r>
            <a:r>
              <a:rPr lang="en-US" dirty="0" err="1"/>
              <a:t>IBMCaffee</a:t>
            </a:r>
            <a:r>
              <a:rPr lang="en-US" dirty="0"/>
              <a:t> </a:t>
            </a:r>
            <a:r>
              <a:rPr lang="en-US" dirty="0" err="1"/>
              <a:t>Theano</a:t>
            </a:r>
            <a:r>
              <a:rPr lang="en-US" dirty="0"/>
              <a:t> </a:t>
            </a:r>
          </a:p>
        </p:txBody>
      </p:sp>
      <p:sp>
        <p:nvSpPr>
          <p:cNvPr id="6" name="Rectangle 5"/>
          <p:cNvSpPr/>
          <p:nvPr/>
        </p:nvSpPr>
        <p:spPr>
          <a:xfrm>
            <a:off x="6096000" y="1450800"/>
            <a:ext cx="6096000" cy="3970318"/>
          </a:xfrm>
          <a:prstGeom prst="rect">
            <a:avLst/>
          </a:prstGeom>
        </p:spPr>
        <p:txBody>
          <a:bodyPr>
            <a:spAutoFit/>
          </a:bodyPr>
          <a:lstStyle/>
          <a:p>
            <a:pPr marL="285750" indent="-285750">
              <a:buFont typeface="Arial" panose="020B0604020202020204" pitchFamily="34" charset="0"/>
              <a:buChar char="•"/>
            </a:pPr>
            <a:r>
              <a:rPr lang="en-US" dirty="0" err="1"/>
              <a:t>Distrib</a:t>
            </a:r>
            <a:r>
              <a:rPr lang="en-US" dirty="0"/>
              <a:t> Spark and MPI </a:t>
            </a:r>
          </a:p>
          <a:p>
            <a:pPr marL="285750" indent="-285750">
              <a:buFont typeface="Arial" panose="020B0604020202020204" pitchFamily="34" charset="0"/>
              <a:buChar char="•"/>
            </a:pPr>
            <a:r>
              <a:rPr lang="en-US" dirty="0"/>
              <a:t>HDFS APIs </a:t>
            </a:r>
          </a:p>
          <a:p>
            <a:pPr marL="285750" indent="-285750">
              <a:buFont typeface="Arial" panose="020B0604020202020204" pitchFamily="34" charset="0"/>
              <a:buChar char="•"/>
            </a:pPr>
            <a:r>
              <a:rPr lang="en-US" dirty="0"/>
              <a:t>AWS  </a:t>
            </a:r>
            <a:r>
              <a:rPr lang="en-US" dirty="0" err="1"/>
              <a:t>MLaaS</a:t>
            </a:r>
            <a:r>
              <a:rPr lang="en-US" dirty="0"/>
              <a:t> </a:t>
            </a:r>
          </a:p>
          <a:p>
            <a:pPr marL="285750" indent="-285750">
              <a:buFont typeface="Arial" panose="020B0604020202020204" pitchFamily="34" charset="0"/>
              <a:buChar char="•"/>
            </a:pPr>
            <a:r>
              <a:rPr lang="en-US" dirty="0"/>
              <a:t>CRAY – by EOY in Azure -- GPUs</a:t>
            </a:r>
          </a:p>
          <a:p>
            <a:pPr marL="285750" indent="-285750">
              <a:buFont typeface="Arial" panose="020B0604020202020204" pitchFamily="34" charset="0"/>
              <a:buChar char="•"/>
            </a:pPr>
            <a:r>
              <a:rPr lang="en-US" dirty="0"/>
              <a:t>Microservices – streaming data</a:t>
            </a:r>
          </a:p>
          <a:p>
            <a:pPr marL="285750" indent="-285750">
              <a:buFont typeface="Arial" panose="020B0604020202020204" pitchFamily="34" charset="0"/>
              <a:buChar char="•"/>
            </a:pPr>
            <a:r>
              <a:rPr lang="en-US" dirty="0"/>
              <a:t>REST – API GW – Ord/Acct/ </a:t>
            </a:r>
            <a:r>
              <a:rPr lang="en-US" dirty="0" err="1"/>
              <a:t>etc</a:t>
            </a:r>
            <a:r>
              <a:rPr lang="en-US" dirty="0"/>
              <a:t> </a:t>
            </a:r>
          </a:p>
          <a:p>
            <a:pPr marL="285750" indent="-285750">
              <a:buFont typeface="Arial" panose="020B0604020202020204" pitchFamily="34" charset="0"/>
              <a:buChar char="•"/>
            </a:pPr>
            <a:r>
              <a:rPr lang="en-US" dirty="0"/>
              <a:t>Kafka topics </a:t>
            </a:r>
          </a:p>
          <a:p>
            <a:pPr marL="285750" indent="-285750">
              <a:buFont typeface="Arial" panose="020B0604020202020204" pitchFamily="34" charset="0"/>
              <a:buChar char="•"/>
            </a:pPr>
            <a:r>
              <a:rPr lang="en-US" dirty="0"/>
              <a:t>FLINK </a:t>
            </a:r>
          </a:p>
          <a:p>
            <a:pPr marL="285750" indent="-285750">
              <a:buFont typeface="Arial" panose="020B0604020202020204" pitchFamily="34" charset="0"/>
              <a:buChar char="•"/>
            </a:pPr>
            <a:r>
              <a:rPr lang="en-US" dirty="0" err="1"/>
              <a:t>TensorRT</a:t>
            </a:r>
            <a:r>
              <a:rPr lang="en-US" dirty="0"/>
              <a:t> </a:t>
            </a:r>
          </a:p>
          <a:p>
            <a:pPr marL="285750" indent="-285750">
              <a:buFont typeface="Arial" panose="020B0604020202020204" pitchFamily="34" charset="0"/>
              <a:buChar char="•"/>
            </a:pPr>
            <a:r>
              <a:rPr lang="en-US" dirty="0"/>
              <a:t>NVIDIA </a:t>
            </a:r>
            <a:r>
              <a:rPr lang="en-US" dirty="0" err="1"/>
              <a:t>DeepStream</a:t>
            </a:r>
            <a:r>
              <a:rPr lang="en-US" dirty="0"/>
              <a:t> SDK</a:t>
            </a:r>
          </a:p>
          <a:p>
            <a:pPr marL="285750" indent="-285750">
              <a:buFont typeface="Arial" panose="020B0604020202020204" pitchFamily="34" charset="0"/>
              <a:buChar char="•"/>
            </a:pPr>
            <a:r>
              <a:rPr lang="en-US" dirty="0"/>
              <a:t>CUDO matrix algebra </a:t>
            </a:r>
          </a:p>
          <a:p>
            <a:pPr marL="285750" indent="-285750">
              <a:buFont typeface="Arial" panose="020B0604020202020204" pitchFamily="34" charset="0"/>
              <a:buChar char="•"/>
            </a:pPr>
            <a:r>
              <a:rPr lang="en-US" dirty="0"/>
              <a:t>*** cloud Dev/QA </a:t>
            </a:r>
          </a:p>
          <a:p>
            <a:pPr marL="285750" indent="-285750">
              <a:buFont typeface="Arial" panose="020B0604020202020204" pitchFamily="34" charset="0"/>
              <a:buChar char="•"/>
            </a:pPr>
            <a:r>
              <a:rPr lang="en-US" dirty="0"/>
              <a:t>In mem with GPU compute - </a:t>
            </a:r>
            <a:r>
              <a:rPr lang="en-US" dirty="0" err="1"/>
              <a:t>Kinetica</a:t>
            </a:r>
            <a:endParaRPr lang="en-US" dirty="0"/>
          </a:p>
          <a:p>
            <a:r>
              <a:rPr lang="en-US" dirty="0"/>
              <a:t> </a:t>
            </a:r>
          </a:p>
        </p:txBody>
      </p:sp>
      <p:sp>
        <p:nvSpPr>
          <p:cNvPr id="7" name="TextBox 6"/>
          <p:cNvSpPr txBox="1"/>
          <p:nvPr/>
        </p:nvSpPr>
        <p:spPr>
          <a:xfrm>
            <a:off x="3585929" y="1020836"/>
            <a:ext cx="3574093" cy="369332"/>
          </a:xfrm>
          <a:prstGeom prst="rect">
            <a:avLst/>
          </a:prstGeom>
          <a:noFill/>
        </p:spPr>
        <p:txBody>
          <a:bodyPr wrap="square" rtlCol="0">
            <a:spAutoFit/>
          </a:bodyPr>
          <a:lstStyle/>
          <a:p>
            <a:r>
              <a:rPr lang="en-US" b="1" u="sng" dirty="0"/>
              <a:t>Other Vendors /Technologies</a:t>
            </a:r>
          </a:p>
        </p:txBody>
      </p:sp>
      <p:pic>
        <p:nvPicPr>
          <p:cNvPr id="8" name="Picture 2">
            <a:extLst>
              <a:ext uri="{FF2B5EF4-FFF2-40B4-BE49-F238E27FC236}">
                <a16:creationId xmlns:a16="http://schemas.microsoft.com/office/drawing/2014/main" id="{4057D8AC-B17C-4DFC-B5A4-B2C9843228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7678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Infrastructure Best Practices – </a:t>
            </a:r>
            <a:r>
              <a:rPr lang="en-US" dirty="0">
                <a:solidFill>
                  <a:srgbClr val="7030A0"/>
                </a:solidFill>
              </a:rPr>
              <a:t>Reference Only</a:t>
            </a:r>
            <a:endParaRPr lang="de-DE" sz="2400" dirty="0">
              <a:solidFill>
                <a:srgbClr val="7030A0"/>
              </a:solidFill>
            </a:endParaRPr>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155219" y="1449156"/>
            <a:ext cx="10908362" cy="3693319"/>
          </a:xfrm>
          <a:prstGeom prst="rect">
            <a:avLst/>
          </a:prstGeom>
        </p:spPr>
        <p:txBody>
          <a:bodyPr wrap="square">
            <a:spAutoFit/>
          </a:bodyPr>
          <a:lstStyle/>
          <a:p>
            <a:r>
              <a:rPr lang="en-US" b="1" cap="small" dirty="0" err="1"/>
              <a:t>TensorFlow</a:t>
            </a:r>
            <a:endParaRPr lang="en-US" b="1" cap="small" dirty="0"/>
          </a:p>
          <a:p>
            <a:r>
              <a:rPr lang="en-US" b="1" dirty="0"/>
              <a:t> </a:t>
            </a:r>
            <a:endParaRPr lang="en-US" dirty="0"/>
          </a:p>
          <a:p>
            <a:r>
              <a:rPr lang="en-US" u="sng" dirty="0">
                <a:hlinkClick r:id="rId3"/>
              </a:rPr>
              <a:t>https://blogs.technet.microsoft.com/machinelearning/2017/04/12/embarrassingly-parallel-image-classification-using-cognitive-toolkit-tensorflow-on-azure-hdinsight-spark/</a:t>
            </a:r>
            <a:endParaRPr lang="en-US" dirty="0"/>
          </a:p>
          <a:p>
            <a:r>
              <a:rPr lang="en-US" dirty="0"/>
              <a:t> </a:t>
            </a:r>
          </a:p>
          <a:p>
            <a:r>
              <a:rPr lang="en-US" u="sng" dirty="0">
                <a:hlinkClick r:id="rId4"/>
              </a:rPr>
              <a:t>Microsoft’s Cognitive Toolkit (CNTK)</a:t>
            </a:r>
            <a:r>
              <a:rPr lang="en-US" dirty="0"/>
              <a:t> and </a:t>
            </a:r>
            <a:r>
              <a:rPr lang="en-US" u="sng" dirty="0">
                <a:hlinkClick r:id="rId5"/>
              </a:rPr>
              <a:t>Google’s </a:t>
            </a:r>
            <a:r>
              <a:rPr lang="en-US" u="sng" dirty="0" err="1">
                <a:hlinkClick r:id="rId5"/>
              </a:rPr>
              <a:t>TensorFlow</a:t>
            </a:r>
            <a:r>
              <a:rPr lang="en-US" dirty="0"/>
              <a:t>, can be operationalized for scoring large image collections harbored on </a:t>
            </a:r>
            <a:r>
              <a:rPr lang="en-US" u="sng" dirty="0">
                <a:hlinkClick r:id="rId6"/>
              </a:rPr>
              <a:t>Azure Data Lake Store</a:t>
            </a:r>
            <a:r>
              <a:rPr lang="en-US" dirty="0"/>
              <a:t> using </a:t>
            </a:r>
            <a:r>
              <a:rPr lang="en-US" dirty="0" err="1"/>
              <a:t>PySpark</a:t>
            </a:r>
            <a:r>
              <a:rPr lang="en-US" dirty="0"/>
              <a:t>.</a:t>
            </a:r>
          </a:p>
          <a:p>
            <a:r>
              <a:rPr lang="en-US" dirty="0"/>
              <a:t> </a:t>
            </a:r>
          </a:p>
          <a:p>
            <a:r>
              <a:rPr lang="en-US" dirty="0"/>
              <a:t> </a:t>
            </a:r>
          </a:p>
          <a:p>
            <a:pPr lvl="0"/>
            <a:r>
              <a:rPr lang="en-US" u="sng" dirty="0">
                <a:hlinkClick r:id="rId7"/>
              </a:rPr>
              <a:t>Building Deep Neural Networks in the Cloud with Azure GPU VMs, </a:t>
            </a:r>
            <a:r>
              <a:rPr lang="en-US" u="sng" dirty="0" err="1">
                <a:hlinkClick r:id="rId7"/>
              </a:rPr>
              <a:t>MXNet</a:t>
            </a:r>
            <a:r>
              <a:rPr lang="en-US" u="sng" dirty="0">
                <a:hlinkClick r:id="rId7"/>
              </a:rPr>
              <a:t> and Microsoft R Server</a:t>
            </a:r>
            <a:endParaRPr lang="en-US" dirty="0"/>
          </a:p>
          <a:p>
            <a:pPr lvl="0"/>
            <a:r>
              <a:rPr lang="en-US" u="sng" dirty="0">
                <a:hlinkClick r:id="rId8"/>
              </a:rPr>
              <a:t>Applying Deep Learning at Cloud Scale, with Microsoft R Server &amp; Azure Data Lake</a:t>
            </a:r>
            <a:endParaRPr lang="en-US" dirty="0"/>
          </a:p>
          <a:p>
            <a:pPr lvl="0"/>
            <a:r>
              <a:rPr lang="en-US" u="sng" dirty="0">
                <a:hlinkClick r:id="rId9"/>
              </a:rPr>
              <a:t>Training Deep Neural Networks on ImageNet Using Microsoft R Server and Azure GPU VMs</a:t>
            </a:r>
            <a:endParaRPr lang="en-US" dirty="0"/>
          </a:p>
          <a:p>
            <a:pPr lvl="0"/>
            <a:r>
              <a:rPr lang="en-US" u="sng" dirty="0">
                <a:hlinkClick r:id="rId10"/>
              </a:rPr>
              <a:t>Cloud-Scale Text Classification with Convolutional Neural Networks on Microsoft Azure</a:t>
            </a:r>
            <a:endParaRPr lang="en-US" dirty="0"/>
          </a:p>
        </p:txBody>
      </p:sp>
      <p:pic>
        <p:nvPicPr>
          <p:cNvPr id="5" name="Picture 2">
            <a:extLst>
              <a:ext uri="{FF2B5EF4-FFF2-40B4-BE49-F238E27FC236}">
                <a16:creationId xmlns:a16="http://schemas.microsoft.com/office/drawing/2014/main" id="{38AC0F45-EF97-4E6A-A3EF-893E6356CEE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78874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Infrastructure Best Practices – </a:t>
            </a:r>
            <a:r>
              <a:rPr lang="en-US" dirty="0">
                <a:solidFill>
                  <a:srgbClr val="7030A0"/>
                </a:solidFill>
              </a:rPr>
              <a:t>Reference Only</a:t>
            </a:r>
            <a:endParaRPr lang="de-DE" sz="2400" dirty="0">
              <a:solidFill>
                <a:srgbClr val="7030A0"/>
              </a:solidFill>
            </a:endParaRPr>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350728" y="883800"/>
            <a:ext cx="10317271" cy="1477328"/>
          </a:xfrm>
          <a:prstGeom prst="rect">
            <a:avLst/>
          </a:prstGeom>
        </p:spPr>
        <p:txBody>
          <a:bodyPr wrap="square">
            <a:spAutoFit/>
          </a:bodyPr>
          <a:lstStyle/>
          <a:p>
            <a:r>
              <a:rPr lang="en-US" dirty="0"/>
              <a:t>Also -- multiple </a:t>
            </a:r>
            <a:r>
              <a:rPr lang="en-US" b="1" dirty="0"/>
              <a:t>Docker containers </a:t>
            </a:r>
            <a:r>
              <a:rPr lang="en-US" dirty="0"/>
              <a:t>are ideal for handling gamut of streaming data as input to ML</a:t>
            </a:r>
          </a:p>
          <a:p>
            <a:r>
              <a:rPr lang="en-US" dirty="0"/>
              <a:t> </a:t>
            </a:r>
          </a:p>
          <a:p>
            <a:r>
              <a:rPr lang="en-US" b="1" u="sng" dirty="0" err="1"/>
              <a:t>RedHat</a:t>
            </a:r>
            <a:r>
              <a:rPr lang="en-US" b="1" u="sng" dirty="0"/>
              <a:t> –tremendous </a:t>
            </a:r>
            <a:r>
              <a:rPr lang="en-US" b="1" u="sng" dirty="0" err="1"/>
              <a:t>OpenShift</a:t>
            </a:r>
            <a:r>
              <a:rPr lang="en-US" b="1" u="sng" dirty="0"/>
              <a:t> progress:</a:t>
            </a:r>
            <a:endParaRPr lang="en-US" dirty="0"/>
          </a:p>
          <a:p>
            <a:pPr lvl="0"/>
            <a:r>
              <a:rPr lang="en-US" dirty="0"/>
              <a:t>Continues to increase user friendly configurations even new ones such as controlling specific GPU processing for ML models (less need for deep dive Kubernetes expertise)</a:t>
            </a:r>
          </a:p>
        </p:txBody>
      </p:sp>
      <p:pic>
        <p:nvPicPr>
          <p:cNvPr id="5" name="Picture 2">
            <a:extLst>
              <a:ext uri="{FF2B5EF4-FFF2-40B4-BE49-F238E27FC236}">
                <a16:creationId xmlns:a16="http://schemas.microsoft.com/office/drawing/2014/main" id="{202FE90B-8F2C-4F92-9789-542BBE8227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43904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Neural Networks</a:t>
            </a:r>
            <a:br>
              <a:rPr lang="en-US" dirty="0"/>
            </a:br>
            <a:r>
              <a:rPr lang="en-US" sz="2400" dirty="0">
                <a:latin typeface="Calibri" panose="020F0502020204030204" pitchFamily="34" charset="0"/>
                <a:cs typeface="Calibri" panose="020F0502020204030204" pitchFamily="34" charset="0"/>
              </a:rPr>
              <a:t>Electronic Trading Latencies</a:t>
            </a:r>
            <a:endParaRPr lang="de-DE" sz="2400" dirty="0"/>
          </a:p>
        </p:txBody>
      </p:sp>
      <p:sp>
        <p:nvSpPr>
          <p:cNvPr id="7"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379955" y="1450800"/>
            <a:ext cx="11519771" cy="2166875"/>
          </a:xfrm>
          <a:prstGeom prst="rect">
            <a:avLst/>
          </a:prstGeom>
        </p:spPr>
        <p:txBody>
          <a:bodyPr wrap="square">
            <a:spAutoFit/>
          </a:bodyPr>
          <a:lstStyle/>
          <a:p>
            <a:pPr>
              <a:lnSpc>
                <a:spcPct val="107000"/>
              </a:lnSpc>
            </a:pPr>
            <a:r>
              <a:rPr lang="en-US" b="1" i="1" dirty="0">
                <a:solidFill>
                  <a:srgbClr val="7030A0"/>
                </a:solidFill>
                <a:ea typeface="Times New Roman" panose="02020603050405020304" pitchFamily="18" charset="0"/>
                <a:cs typeface="Calibri" panose="020F0502020204030204" pitchFamily="34" charset="0"/>
              </a:rPr>
              <a:t>Pt: Equation to predict maximum latencies</a:t>
            </a:r>
          </a:p>
          <a:p>
            <a:pPr>
              <a:lnSpc>
                <a:spcPct val="107000"/>
              </a:lnSpc>
            </a:pPr>
            <a:r>
              <a:rPr lang="en-US" b="1" i="1" dirty="0">
                <a:solidFill>
                  <a:srgbClr val="454545"/>
                </a:solidFill>
                <a:ea typeface="Times New Roman" panose="02020603050405020304" pitchFamily="18" charset="0"/>
                <a:cs typeface="Calibri" panose="020F0502020204030204" pitchFamily="34" charset="0"/>
              </a:rPr>
              <a:t>Why?</a:t>
            </a:r>
          </a:p>
          <a:p>
            <a:pPr>
              <a:lnSpc>
                <a:spcPct val="107000"/>
              </a:lnSpc>
            </a:pPr>
            <a:r>
              <a:rPr lang="en-US" b="1" i="1" dirty="0">
                <a:solidFill>
                  <a:srgbClr val="454545"/>
                </a:solidFill>
                <a:ea typeface="Times New Roman" panose="02020603050405020304" pitchFamily="18" charset="0"/>
                <a:cs typeface="Calibri" panose="020F0502020204030204" pitchFamily="34" charset="0"/>
              </a:rPr>
              <a:t>Dark Pool Case</a:t>
            </a:r>
          </a:p>
          <a:p>
            <a:pPr>
              <a:lnSpc>
                <a:spcPct val="107000"/>
              </a:lnSpc>
            </a:pPr>
            <a:r>
              <a:rPr lang="en-US" b="1" i="1" dirty="0">
                <a:solidFill>
                  <a:srgbClr val="7030A0"/>
                </a:solidFill>
                <a:ea typeface="Times New Roman" panose="02020603050405020304" pitchFamily="18" charset="0"/>
                <a:cs typeface="Calibri" panose="020F0502020204030204" pitchFamily="34" charset="0"/>
              </a:rPr>
              <a:t>What is a Dark Pool (DP)</a:t>
            </a:r>
          </a:p>
          <a:p>
            <a:pPr>
              <a:lnSpc>
                <a:spcPct val="107000"/>
              </a:lnSpc>
            </a:pPr>
            <a:r>
              <a:rPr lang="en-US" b="1" i="1" dirty="0">
                <a:solidFill>
                  <a:srgbClr val="7030A0"/>
                </a:solidFill>
                <a:ea typeface="Times New Roman" panose="02020603050405020304" pitchFamily="18" charset="0"/>
                <a:cs typeface="Calibri" panose="020F0502020204030204" pitchFamily="34" charset="0"/>
              </a:rPr>
              <a:t>DP Traders track their latencies with all Dark Pools &amp; traditional exchanges</a:t>
            </a:r>
          </a:p>
          <a:p>
            <a:pPr>
              <a:lnSpc>
                <a:spcPct val="107000"/>
              </a:lnSpc>
            </a:pPr>
            <a:r>
              <a:rPr lang="en-US" b="1" i="1" dirty="0">
                <a:solidFill>
                  <a:srgbClr val="454545"/>
                </a:solidFill>
                <a:ea typeface="Times New Roman" panose="02020603050405020304" pitchFamily="18" charset="0"/>
                <a:cs typeface="Calibri" panose="020F0502020204030204" pitchFamily="34" charset="0"/>
              </a:rPr>
              <a:t>	</a:t>
            </a:r>
            <a:r>
              <a:rPr lang="en-US" b="1" i="1" dirty="0">
                <a:solidFill>
                  <a:srgbClr val="7030A0"/>
                </a:solidFill>
                <a:ea typeface="Times New Roman" panose="02020603050405020304" pitchFamily="18" charset="0"/>
                <a:cs typeface="Calibri" panose="020F0502020204030204" pitchFamily="34" charset="0"/>
              </a:rPr>
              <a:t>DP therefore must track their internal latencies servicing ALL customer</a:t>
            </a:r>
          </a:p>
          <a:p>
            <a:pPr>
              <a:lnSpc>
                <a:spcPct val="107000"/>
              </a:lnSpc>
            </a:pPr>
            <a:r>
              <a:rPr lang="en-US" b="1" i="1" dirty="0" err="1">
                <a:solidFill>
                  <a:srgbClr val="454545"/>
                </a:solidFill>
                <a:ea typeface="Times New Roman" panose="02020603050405020304" pitchFamily="18" charset="0"/>
                <a:cs typeface="Calibri" panose="020F0502020204030204" pitchFamily="34" charset="0"/>
              </a:rPr>
              <a:t>Approx</a:t>
            </a:r>
            <a:r>
              <a:rPr lang="en-US" b="1" i="1" dirty="0">
                <a:solidFill>
                  <a:srgbClr val="454545"/>
                </a:solidFill>
                <a:ea typeface="Times New Roman" panose="02020603050405020304" pitchFamily="18" charset="0"/>
                <a:cs typeface="Calibri" panose="020F0502020204030204" pitchFamily="34" charset="0"/>
              </a:rPr>
              <a:t> 35% trading not with traditional exchanges</a:t>
            </a:r>
            <a:endParaRPr lang="en-US" dirty="0">
              <a:ea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AD6F17E1-16D6-4DEE-AF63-8EE0C8073E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61211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Neural Networks</a:t>
            </a:r>
            <a:br>
              <a:rPr lang="en-US" dirty="0"/>
            </a:br>
            <a:r>
              <a:rPr lang="en-US" sz="2400" dirty="0">
                <a:latin typeface="Calibri" panose="020F0502020204030204" pitchFamily="34" charset="0"/>
                <a:cs typeface="Calibri" panose="020F0502020204030204" pitchFamily="34" charset="0"/>
              </a:rPr>
              <a:t>Electronic Trading Latencies (</a:t>
            </a:r>
            <a:r>
              <a:rPr lang="en-US" sz="2400" i="1" dirty="0">
                <a:solidFill>
                  <a:srgbClr val="7030A0"/>
                </a:solidFill>
                <a:latin typeface="Calibri" panose="020F0502020204030204" pitchFamily="34" charset="0"/>
                <a:cs typeface="Calibri" panose="020F0502020204030204" pitchFamily="34" charset="0"/>
              </a:rPr>
              <a:t>from Dark Pool Perspective</a:t>
            </a:r>
            <a:r>
              <a:rPr lang="en-US" sz="2400" dirty="0">
                <a:latin typeface="Calibri" panose="020F0502020204030204" pitchFamily="34" charset="0"/>
                <a:cs typeface="Calibri" panose="020F0502020204030204" pitchFamily="34" charset="0"/>
              </a:rPr>
              <a:t>)</a:t>
            </a:r>
            <a:endParaRPr lang="de-DE" sz="2400" dirty="0"/>
          </a:p>
        </p:txBody>
      </p:sp>
      <p:sp>
        <p:nvSpPr>
          <p:cNvPr id="7"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379955" y="1450800"/>
            <a:ext cx="11519771" cy="4812343"/>
          </a:xfrm>
          <a:prstGeom prst="rect">
            <a:avLst/>
          </a:prstGeom>
        </p:spPr>
        <p:txBody>
          <a:bodyPr wrap="square">
            <a:spAutoFit/>
          </a:bodyPr>
          <a:lstStyle/>
          <a:p>
            <a:pPr>
              <a:lnSpc>
                <a:spcPct val="107000"/>
              </a:lnSpc>
            </a:pPr>
            <a:r>
              <a:rPr lang="en-US" b="1" i="1" dirty="0">
                <a:solidFill>
                  <a:srgbClr val="FF0000"/>
                </a:solidFill>
                <a:ea typeface="Times New Roman" panose="02020603050405020304" pitchFamily="18" charset="0"/>
                <a:cs typeface="Calibri" panose="020F0502020204030204" pitchFamily="34" charset="0"/>
              </a:rPr>
              <a:t>To maximize profits, stay in business, serious trading firms MUST track their ecosystem – trading partners latencies</a:t>
            </a:r>
            <a:r>
              <a:rPr lang="en-US" b="1" i="1" dirty="0">
                <a:solidFill>
                  <a:srgbClr val="454545"/>
                </a:solidFill>
                <a:ea typeface="Times New Roman" panose="02020603050405020304" pitchFamily="18" charset="0"/>
                <a:cs typeface="Calibri" panose="020F0502020204030204" pitchFamily="34" charset="0"/>
              </a:rPr>
              <a:t>.  </a:t>
            </a:r>
          </a:p>
          <a:p>
            <a:pPr>
              <a:lnSpc>
                <a:spcPct val="107000"/>
              </a:lnSpc>
            </a:pPr>
            <a:r>
              <a:rPr lang="en-US" b="1" i="1" dirty="0">
                <a:solidFill>
                  <a:srgbClr val="454545"/>
                </a:solidFill>
                <a:ea typeface="Times New Roman" panose="02020603050405020304" pitchFamily="18" charset="0"/>
                <a:cs typeface="Calibri" panose="020F0502020204030204" pitchFamily="34" charset="0"/>
              </a:rPr>
              <a:t>Low and deterministic latencies correlate with higher % of fill rates and better prices.</a:t>
            </a:r>
          </a:p>
          <a:p>
            <a:pPr>
              <a:lnSpc>
                <a:spcPct val="107000"/>
              </a:lnSpc>
            </a:pPr>
            <a:r>
              <a:rPr lang="en-US" b="1" i="1" dirty="0">
                <a:solidFill>
                  <a:srgbClr val="454545"/>
                </a:solidFill>
                <a:ea typeface="Times New Roman" panose="02020603050405020304" pitchFamily="18" charset="0"/>
                <a:cs typeface="Calibri" panose="020F0502020204030204" pitchFamily="34" charset="0"/>
              </a:rPr>
              <a:t>No excuse not to track ecosystem latencies and act on them given today’s technology / Big Data advances</a:t>
            </a:r>
            <a:endParaRPr lang="en-US" b="1" i="1" dirty="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dirty="0">
                <a:solidFill>
                  <a:srgbClr val="454545"/>
                </a:solidFill>
                <a:ea typeface="Times New Roman" panose="02020603050405020304" pitchFamily="18" charset="0"/>
                <a:cs typeface="Calibri" panose="020F0502020204030204" pitchFamily="34" charset="0"/>
              </a:rPr>
              <a:t>NN Actionable insight per historical and RT data is key</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b="1" dirty="0">
                <a:solidFill>
                  <a:srgbClr val="454545"/>
                </a:solidFill>
                <a:ea typeface="Times New Roman" panose="02020603050405020304" pitchFamily="18" charset="0"/>
                <a:cs typeface="Calibri" panose="020F0502020204030204" pitchFamily="34" charset="0"/>
              </a:rPr>
              <a:t>Serious traders </a:t>
            </a:r>
            <a:r>
              <a:rPr lang="en-US" dirty="0">
                <a:solidFill>
                  <a:srgbClr val="454545"/>
                </a:solidFill>
                <a:ea typeface="Times New Roman" panose="02020603050405020304" pitchFamily="18" charset="0"/>
                <a:cs typeface="Calibri" panose="020F0502020204030204" pitchFamily="34" charset="0"/>
              </a:rPr>
              <a:t>know the sell-side, execution brokers, dark pools, &amp; trading venues that exhibit </a:t>
            </a:r>
            <a:r>
              <a:rPr lang="en-US" b="1" dirty="0">
                <a:solidFill>
                  <a:srgbClr val="454545"/>
                </a:solidFill>
                <a:ea typeface="Times New Roman" panose="02020603050405020304" pitchFamily="18" charset="0"/>
                <a:cs typeface="Calibri" panose="020F0502020204030204" pitchFamily="34" charset="0"/>
              </a:rPr>
              <a:t>deterministic latencies</a:t>
            </a:r>
            <a:endParaRPr lang="en-US" b="1" dirty="0">
              <a:ea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dirty="0">
                <a:solidFill>
                  <a:srgbClr val="454545"/>
                </a:solidFill>
                <a:ea typeface="Times New Roman" panose="02020603050405020304" pitchFamily="18" charset="0"/>
                <a:cs typeface="Calibri" panose="020F0502020204030204" pitchFamily="34" charset="0"/>
              </a:rPr>
              <a:t>Real Time (RT) ML NN identify </a:t>
            </a:r>
            <a:r>
              <a:rPr lang="en-US" b="1" dirty="0">
                <a:solidFill>
                  <a:srgbClr val="454545"/>
                </a:solidFill>
                <a:ea typeface="Times New Roman" panose="02020603050405020304" pitchFamily="18" charset="0"/>
                <a:cs typeface="Calibri" panose="020F0502020204030204" pitchFamily="34" charset="0"/>
              </a:rPr>
              <a:t>most reliable partners during high volume peaks</a:t>
            </a:r>
            <a:endParaRPr lang="en-US" b="1" dirty="0">
              <a:ea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dirty="0">
                <a:solidFill>
                  <a:srgbClr val="454545"/>
                </a:solidFill>
                <a:ea typeface="Times New Roman" panose="02020603050405020304" pitchFamily="18" charset="0"/>
                <a:cs typeface="Calibri" panose="020F0502020204030204" pitchFamily="34" charset="0"/>
              </a:rPr>
              <a:t>Trade with them especially in volatile times: </a:t>
            </a:r>
            <a:r>
              <a:rPr lang="en-US" b="1" dirty="0">
                <a:solidFill>
                  <a:srgbClr val="454545"/>
                </a:solidFill>
                <a:ea typeface="Times New Roman" panose="02020603050405020304" pitchFamily="18" charset="0"/>
                <a:cs typeface="Calibri" panose="020F0502020204030204" pitchFamily="34" charset="0"/>
              </a:rPr>
              <a:t>best $$ opportunities  </a:t>
            </a:r>
            <a:endParaRPr lang="en-US" b="1" dirty="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dirty="0">
                <a:solidFill>
                  <a:srgbClr val="454545"/>
                </a:solidFill>
                <a:ea typeface="Times New Roman" panose="02020603050405020304" pitchFamily="18" charset="0"/>
                <a:cs typeface="Calibri" panose="020F0502020204030204" pitchFamily="34" charset="0"/>
              </a:rPr>
              <a:t>Trading signals (from ALPHA seeking per Big Data enhancements) have a short life, often in </a:t>
            </a:r>
            <a:r>
              <a:rPr lang="en-US" b="1" dirty="0">
                <a:solidFill>
                  <a:srgbClr val="454545"/>
                </a:solidFill>
                <a:ea typeface="Times New Roman" panose="02020603050405020304" pitchFamily="18" charset="0"/>
                <a:cs typeface="Calibri" panose="020F0502020204030204" pitchFamily="34" charset="0"/>
              </a:rPr>
              <a:t>micro seconds</a:t>
            </a:r>
            <a:r>
              <a:rPr lang="en-US" dirty="0">
                <a:solidFill>
                  <a:srgbClr val="454545"/>
                </a:solidFill>
                <a:ea typeface="Times New Roman" panose="02020603050405020304" pitchFamily="18" charset="0"/>
                <a:cs typeface="Calibri" panose="020F0502020204030204" pitchFamily="34" charset="0"/>
              </a:rPr>
              <a:t>.  </a:t>
            </a:r>
            <a:endParaRPr lang="en-US" dirty="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dirty="0">
                <a:solidFill>
                  <a:srgbClr val="454545"/>
                </a:solidFill>
                <a:ea typeface="Times New Roman" panose="02020603050405020304" pitchFamily="18" charset="0"/>
                <a:cs typeface="Calibri" panose="020F0502020204030204" pitchFamily="34" charset="0"/>
              </a:rPr>
              <a:t>Best Buy side traders route to the fastest and </a:t>
            </a:r>
            <a:r>
              <a:rPr lang="en-US" b="1" dirty="0">
                <a:solidFill>
                  <a:srgbClr val="454545"/>
                </a:solidFill>
                <a:ea typeface="Times New Roman" panose="02020603050405020304" pitchFamily="18" charset="0"/>
                <a:cs typeface="Calibri" panose="020F0502020204030204" pitchFamily="34" charset="0"/>
              </a:rPr>
              <a:t>most deterministic sell side firms</a:t>
            </a:r>
            <a:r>
              <a:rPr lang="en-US" dirty="0">
                <a:solidFill>
                  <a:srgbClr val="454545"/>
                </a:solidFill>
                <a:ea typeface="Times New Roman" panose="02020603050405020304" pitchFamily="18" charset="0"/>
                <a:cs typeface="Calibri" panose="020F0502020204030204" pitchFamily="34" charset="0"/>
              </a:rPr>
              <a:t>.</a:t>
            </a:r>
            <a:endParaRPr lang="en-US" dirty="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b="1" i="1" dirty="0">
                <a:solidFill>
                  <a:srgbClr val="7030A0"/>
                </a:solidFill>
                <a:ea typeface="Times New Roman" panose="02020603050405020304" pitchFamily="18" charset="0"/>
                <a:cs typeface="Calibri" panose="020F0502020204030204" pitchFamily="34" charset="0"/>
              </a:rPr>
              <a:t>Investment Banks (IB’s) optimize their dark pools for deterministic latencies (*** our Use Case)</a:t>
            </a:r>
            <a:endParaRPr lang="en-US" b="1" i="1" dirty="0">
              <a:solidFill>
                <a:srgbClr val="7030A0"/>
              </a:solidFill>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dirty="0">
                <a:solidFill>
                  <a:srgbClr val="454545"/>
                </a:solidFill>
                <a:ea typeface="Times New Roman" panose="02020603050405020304" pitchFamily="18" charset="0"/>
                <a:cs typeface="Calibri" panose="020F0502020204030204" pitchFamily="34" charset="0"/>
              </a:rPr>
              <a:t>Exec Brokers route to deterministic latency dark pools and lit exchanges</a:t>
            </a:r>
            <a:endParaRPr lang="en-US" dirty="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dirty="0">
                <a:solidFill>
                  <a:srgbClr val="7030A0"/>
                </a:solidFill>
                <a:ea typeface="Times New Roman" panose="02020603050405020304" pitchFamily="18" charset="0"/>
                <a:cs typeface="Calibri" panose="020F0502020204030204" pitchFamily="34" charset="0"/>
              </a:rPr>
              <a:t>Metrics: significant role -whether trading firm should </a:t>
            </a:r>
            <a:r>
              <a:rPr lang="en-US" b="1" dirty="0">
                <a:solidFill>
                  <a:srgbClr val="7030A0"/>
                </a:solidFill>
                <a:ea typeface="Times New Roman" panose="02020603050405020304" pitchFamily="18" charset="0"/>
                <a:cs typeface="Calibri" panose="020F0502020204030204" pitchFamily="34" charset="0"/>
              </a:rPr>
              <a:t>stay in ET or exit business</a:t>
            </a:r>
            <a:r>
              <a:rPr lang="en-US" dirty="0">
                <a:solidFill>
                  <a:srgbClr val="7030A0"/>
                </a:solidFill>
                <a:ea typeface="Times New Roman" panose="02020603050405020304" pitchFamily="18" charset="0"/>
                <a:cs typeface="Calibri" panose="020F0502020204030204" pitchFamily="34" charset="0"/>
              </a:rPr>
              <a:t>. (</a:t>
            </a:r>
            <a:r>
              <a:rPr lang="en-US" dirty="0" err="1">
                <a:solidFill>
                  <a:srgbClr val="7030A0"/>
                </a:solidFill>
                <a:ea typeface="Times New Roman" panose="02020603050405020304" pitchFamily="18" charset="0"/>
                <a:cs typeface="Calibri" panose="020F0502020204030204" pitchFamily="34" charset="0"/>
              </a:rPr>
              <a:t>Corvil</a:t>
            </a:r>
            <a:r>
              <a:rPr lang="en-US" dirty="0">
                <a:solidFill>
                  <a:srgbClr val="7030A0"/>
                </a:solidFill>
                <a:ea typeface="Times New Roman" panose="02020603050405020304" pitchFamily="18" charset="0"/>
                <a:cs typeface="Calibri" panose="020F0502020204030204" pitchFamily="34" charset="0"/>
              </a:rPr>
              <a:t>)</a:t>
            </a:r>
            <a:endParaRPr lang="en-US" dirty="0">
              <a:solidFill>
                <a:srgbClr val="7030A0"/>
              </a:solidFill>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b="1" u="sng" dirty="0">
                <a:solidFill>
                  <a:srgbClr val="7030A0"/>
                </a:solidFill>
                <a:ea typeface="Times New Roman" panose="02020603050405020304" pitchFamily="18" charset="0"/>
                <a:cs typeface="Calibri" panose="020F0502020204030204" pitchFamily="34" charset="0"/>
              </a:rPr>
              <a:t>TABB</a:t>
            </a:r>
            <a:r>
              <a:rPr lang="en-US" b="1" dirty="0">
                <a:solidFill>
                  <a:srgbClr val="7030A0"/>
                </a:solidFill>
                <a:ea typeface="Times New Roman" panose="02020603050405020304" pitchFamily="18" charset="0"/>
                <a:cs typeface="Calibri" panose="020F0502020204030204" pitchFamily="34" charset="0"/>
              </a:rPr>
              <a:t>: </a:t>
            </a:r>
            <a:r>
              <a:rPr lang="en-US" b="1" i="1" dirty="0">
                <a:solidFill>
                  <a:srgbClr val="7030A0"/>
                </a:solidFill>
                <a:ea typeface="Times New Roman" panose="02020603050405020304" pitchFamily="18" charset="0"/>
                <a:cs typeface="Calibri" panose="020F0502020204030204" pitchFamily="34" charset="0"/>
              </a:rPr>
              <a:t>a large global investment bank has stated that every millisecond lost results in $100m per annum in lost opportunity. (public info to Tabb)</a:t>
            </a:r>
            <a:endParaRPr lang="en-US" dirty="0">
              <a:solidFill>
                <a:srgbClr val="7030A0"/>
              </a:solidFill>
              <a:ea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2E093785-F6B1-4051-A9E5-6D936B4283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7307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Neural Networks</a:t>
            </a:r>
            <a:br>
              <a:rPr lang="en-US" dirty="0"/>
            </a:br>
            <a:r>
              <a:rPr lang="en-US" sz="2400" dirty="0">
                <a:latin typeface="Calibri" panose="020F0502020204030204" pitchFamily="34" charset="0"/>
                <a:cs typeface="Calibri" panose="020F0502020204030204" pitchFamily="34" charset="0"/>
              </a:rPr>
              <a:t>Electronic Trading Latencies</a:t>
            </a:r>
            <a:endParaRPr lang="de-DE" sz="2400" dirty="0"/>
          </a:p>
        </p:txBody>
      </p:sp>
      <p:sp>
        <p:nvSpPr>
          <p:cNvPr id="7"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4" name="Rectangle 3"/>
          <p:cNvSpPr/>
          <p:nvPr/>
        </p:nvSpPr>
        <p:spPr>
          <a:xfrm>
            <a:off x="438411" y="1450800"/>
            <a:ext cx="10772384" cy="4031873"/>
          </a:xfrm>
          <a:prstGeom prst="rect">
            <a:avLst/>
          </a:prstGeom>
        </p:spPr>
        <p:txBody>
          <a:bodyPr wrap="square">
            <a:spAutoFit/>
          </a:bodyPr>
          <a:lstStyle/>
          <a:p>
            <a:pPr marL="285750" indent="-285750">
              <a:buFont typeface="Arial" panose="020B0604020202020204" pitchFamily="34" charset="0"/>
              <a:buChar char="•"/>
            </a:pPr>
            <a:r>
              <a:rPr lang="en-US" sz="1600" b="1" i="1" dirty="0">
                <a:solidFill>
                  <a:srgbClr val="FF0000"/>
                </a:solidFill>
              </a:rPr>
              <a:t>Create equation to predict maximum “order Ack Times” to/from a Dark Pool (DP)</a:t>
            </a:r>
          </a:p>
          <a:p>
            <a:pPr marL="285750" indent="-285750">
              <a:buFont typeface="Arial" panose="020B0604020202020204" pitchFamily="34" charset="0"/>
              <a:buChar char="•"/>
            </a:pPr>
            <a:r>
              <a:rPr lang="en-US" sz="1600" b="1" i="1" dirty="0">
                <a:solidFill>
                  <a:srgbClr val="7030A0"/>
                </a:solidFill>
              </a:rPr>
              <a:t>Time 0</a:t>
            </a:r>
            <a:r>
              <a:rPr lang="en-US" sz="1600" dirty="0"/>
              <a:t> == application server receives an order internally</a:t>
            </a:r>
          </a:p>
          <a:p>
            <a:pPr marL="285750" indent="-285750">
              <a:buFont typeface="Arial" panose="020B0604020202020204" pitchFamily="34" charset="0"/>
              <a:buChar char="•"/>
            </a:pPr>
            <a:r>
              <a:rPr lang="en-US" sz="1600" dirty="0"/>
              <a:t>TV ( Dark Pool) receives order, acknowledges it, sends it back to application server</a:t>
            </a:r>
          </a:p>
          <a:p>
            <a:pPr marL="285750" indent="-285750">
              <a:buFont typeface="Arial" panose="020B0604020202020204" pitchFamily="34" charset="0"/>
              <a:buChar char="•"/>
            </a:pPr>
            <a:r>
              <a:rPr lang="en-US" sz="1600" dirty="0"/>
              <a:t> </a:t>
            </a:r>
            <a:r>
              <a:rPr lang="en-US" sz="1600" b="1" i="1" dirty="0">
                <a:solidFill>
                  <a:srgbClr val="7030A0"/>
                </a:solidFill>
              </a:rPr>
              <a:t>Time 1</a:t>
            </a:r>
            <a:r>
              <a:rPr lang="en-US" sz="1600" dirty="0"/>
              <a:t> ==receipt of the above at the application server.</a:t>
            </a:r>
          </a:p>
          <a:p>
            <a:pPr marL="285750" indent="-285750">
              <a:buFont typeface="Arial" panose="020B0604020202020204" pitchFamily="34" charset="0"/>
              <a:buChar char="•"/>
            </a:pPr>
            <a:r>
              <a:rPr lang="en-US" sz="1600" dirty="0"/>
              <a:t>Order Ack == Time 1 – Time 0</a:t>
            </a:r>
          </a:p>
          <a:p>
            <a:pPr marL="285750" indent="-285750">
              <a:buFont typeface="Arial" panose="020B0604020202020204" pitchFamily="34" charset="0"/>
              <a:buChar char="•"/>
            </a:pPr>
            <a:r>
              <a:rPr lang="en-US" sz="1600" b="1" i="1" dirty="0">
                <a:solidFill>
                  <a:srgbClr val="7030A0"/>
                </a:solidFill>
              </a:rPr>
              <a:t>Max order times are very important </a:t>
            </a:r>
            <a:endParaRPr lang="en-US" sz="1600" b="1" i="1" u="sng" dirty="0">
              <a:solidFill>
                <a:srgbClr val="7030A0"/>
              </a:solidFill>
            </a:endParaRPr>
          </a:p>
          <a:p>
            <a:pPr marL="742950" lvl="1" indent="-285750">
              <a:buFont typeface="Arial" panose="020B0604020202020204" pitchFamily="34" charset="0"/>
              <a:buChar char="•"/>
            </a:pPr>
            <a:r>
              <a:rPr lang="en-US" sz="1600" b="1" i="1" dirty="0">
                <a:solidFill>
                  <a:srgbClr val="7030A0"/>
                </a:solidFill>
              </a:rPr>
              <a:t>Best profit making opportunities during spikes</a:t>
            </a:r>
          </a:p>
          <a:p>
            <a:pPr marL="742950" lvl="1" indent="-285750">
              <a:buFont typeface="Arial" panose="020B0604020202020204" pitchFamily="34" charset="0"/>
              <a:buChar char="•"/>
            </a:pPr>
            <a:r>
              <a:rPr lang="en-US" sz="1600" b="1" i="1" dirty="0">
                <a:solidFill>
                  <a:srgbClr val="7030A0"/>
                </a:solidFill>
              </a:rPr>
              <a:t>DP aware many customers monitor ecosystem</a:t>
            </a:r>
          </a:p>
          <a:p>
            <a:pPr marL="742950" lvl="1" indent="-285750">
              <a:buFont typeface="Arial" panose="020B0604020202020204" pitchFamily="34" charset="0"/>
              <a:buChar char="•"/>
            </a:pPr>
            <a:r>
              <a:rPr lang="en-US" sz="1600" b="1" i="1" dirty="0">
                <a:solidFill>
                  <a:srgbClr val="FF0000"/>
                </a:solidFill>
              </a:rPr>
              <a:t>DP must optimize their app &amp; infrastructure to be top tier</a:t>
            </a:r>
          </a:p>
          <a:p>
            <a:pPr marL="285750" indent="-285750">
              <a:buFont typeface="Arial" panose="020B0604020202020204" pitchFamily="34" charset="0"/>
              <a:buChar char="•"/>
            </a:pPr>
            <a:r>
              <a:rPr lang="en-US" sz="1600" dirty="0"/>
              <a:t>NN will predict </a:t>
            </a:r>
            <a:r>
              <a:rPr lang="en-US" sz="1600" b="1" u="sng" dirty="0" err="1">
                <a:solidFill>
                  <a:srgbClr val="FE0000"/>
                </a:solidFill>
              </a:rPr>
              <a:t>MaxAck</a:t>
            </a:r>
            <a:r>
              <a:rPr lang="en-US" sz="1600" b="1" u="sng" dirty="0">
                <a:solidFill>
                  <a:srgbClr val="FE0000"/>
                </a:solidFill>
              </a:rPr>
              <a:t> (output node) </a:t>
            </a:r>
            <a:r>
              <a:rPr lang="en-US" sz="1600" dirty="0"/>
              <a:t>with 6 variables (input nodes) with a training set of 400 and test set of 200:</a:t>
            </a:r>
          </a:p>
          <a:p>
            <a:pPr marL="742950" lvl="1" indent="-285750">
              <a:buFont typeface="Arial" panose="020B0604020202020204" pitchFamily="34" charset="0"/>
              <a:buChar char="•"/>
            </a:pPr>
            <a:r>
              <a:rPr lang="en-US" sz="1600" b="1" i="1" dirty="0" err="1">
                <a:solidFill>
                  <a:srgbClr val="7030A0"/>
                </a:solidFill>
              </a:rPr>
              <a:t>OrdCt</a:t>
            </a:r>
            <a:endParaRPr lang="en-US" sz="1600" b="1" i="1" dirty="0">
              <a:solidFill>
                <a:srgbClr val="7030A0"/>
              </a:solidFill>
            </a:endParaRPr>
          </a:p>
          <a:p>
            <a:pPr marL="742950" lvl="1" indent="-285750">
              <a:buFont typeface="Arial" panose="020B0604020202020204" pitchFamily="34" charset="0"/>
              <a:buChar char="•"/>
            </a:pPr>
            <a:r>
              <a:rPr lang="en-US" sz="1600" b="1" i="1" dirty="0" err="1">
                <a:solidFill>
                  <a:srgbClr val="7030A0"/>
                </a:solidFill>
              </a:rPr>
              <a:t>avAck</a:t>
            </a:r>
            <a:endParaRPr lang="en-US" sz="1600" b="1" i="1" dirty="0">
              <a:solidFill>
                <a:srgbClr val="7030A0"/>
              </a:solidFill>
            </a:endParaRPr>
          </a:p>
          <a:p>
            <a:pPr marL="742950" lvl="1" indent="-285750">
              <a:buFont typeface="Arial" panose="020B0604020202020204" pitchFamily="34" charset="0"/>
              <a:buChar char="•"/>
            </a:pPr>
            <a:r>
              <a:rPr lang="en-US" sz="1600" b="1" i="1" dirty="0" err="1">
                <a:solidFill>
                  <a:srgbClr val="7030A0"/>
                </a:solidFill>
              </a:rPr>
              <a:t>CxlCt</a:t>
            </a:r>
            <a:endParaRPr lang="en-US" sz="1600" b="1" i="1" dirty="0">
              <a:solidFill>
                <a:srgbClr val="7030A0"/>
              </a:solidFill>
            </a:endParaRPr>
          </a:p>
          <a:p>
            <a:pPr marL="742950" lvl="1" indent="-285750">
              <a:buFont typeface="Arial" panose="020B0604020202020204" pitchFamily="34" charset="0"/>
              <a:buChar char="•"/>
            </a:pPr>
            <a:r>
              <a:rPr lang="en-US" sz="1600" b="1" i="1" dirty="0" err="1">
                <a:solidFill>
                  <a:srgbClr val="7030A0"/>
                </a:solidFill>
              </a:rPr>
              <a:t>Cxl.r.Ct</a:t>
            </a:r>
            <a:endParaRPr lang="en-US" sz="1600" b="1" i="1" dirty="0">
              <a:solidFill>
                <a:srgbClr val="7030A0"/>
              </a:solidFill>
            </a:endParaRPr>
          </a:p>
          <a:p>
            <a:pPr marL="742950" lvl="1" indent="-285750">
              <a:buFont typeface="Arial" panose="020B0604020202020204" pitchFamily="34" charset="0"/>
              <a:buChar char="•"/>
            </a:pPr>
            <a:r>
              <a:rPr lang="en-US" sz="1600" b="1" i="1" dirty="0" err="1">
                <a:solidFill>
                  <a:srgbClr val="7030A0"/>
                </a:solidFill>
              </a:rPr>
              <a:t>Cxl.to.Ord</a:t>
            </a:r>
            <a:endParaRPr lang="en-US" sz="1600" b="1" i="1" dirty="0">
              <a:solidFill>
                <a:srgbClr val="7030A0"/>
              </a:solidFill>
            </a:endParaRPr>
          </a:p>
          <a:p>
            <a:pPr marL="742950" lvl="1" indent="-285750">
              <a:buFont typeface="Arial" panose="020B0604020202020204" pitchFamily="34" charset="0"/>
              <a:buChar char="•"/>
            </a:pPr>
            <a:r>
              <a:rPr lang="en-US" sz="1600" b="1" i="1" dirty="0" err="1">
                <a:solidFill>
                  <a:srgbClr val="7030A0"/>
                </a:solidFill>
              </a:rPr>
              <a:t>CxlR.to.Ord</a:t>
            </a:r>
            <a:endParaRPr lang="en-US" sz="1600" b="1" i="1" dirty="0">
              <a:solidFill>
                <a:srgbClr val="7030A0"/>
              </a:solidFill>
            </a:endParaRPr>
          </a:p>
        </p:txBody>
      </p:sp>
      <p:pic>
        <p:nvPicPr>
          <p:cNvPr id="5" name="Picture 2">
            <a:extLst>
              <a:ext uri="{FF2B5EF4-FFF2-40B4-BE49-F238E27FC236}">
                <a16:creationId xmlns:a16="http://schemas.microsoft.com/office/drawing/2014/main" id="{C7971A4D-B98B-47D4-AE3F-80FEA2A68E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4313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Neural Networks</a:t>
            </a:r>
            <a:br>
              <a:rPr lang="en-US" dirty="0"/>
            </a:br>
            <a:r>
              <a:rPr lang="en-US" sz="2400" dirty="0">
                <a:latin typeface="Calibri" panose="020F0502020204030204" pitchFamily="34" charset="0"/>
                <a:cs typeface="Calibri" panose="020F0502020204030204" pitchFamily="34" charset="0"/>
              </a:rPr>
              <a:t>Electronic Trading Latencies</a:t>
            </a:r>
            <a:endParaRPr lang="de-DE" sz="2400" dirty="0"/>
          </a:p>
        </p:txBody>
      </p:sp>
      <p:sp>
        <p:nvSpPr>
          <p:cNvPr id="7"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455112" y="1338951"/>
            <a:ext cx="6096000" cy="923330"/>
          </a:xfrm>
          <a:prstGeom prst="rect">
            <a:avLst/>
          </a:prstGeom>
        </p:spPr>
        <p:txBody>
          <a:bodyPr>
            <a:spAutoFit/>
          </a:bodyPr>
          <a:lstStyle/>
          <a:p>
            <a:r>
              <a:rPr lang="en-US" b="1" u="sng" dirty="0"/>
              <a:t>Snippet of Data</a:t>
            </a:r>
          </a:p>
          <a:p>
            <a:endParaRPr lang="en-US" b="1" u="sng" dirty="0"/>
          </a:p>
          <a:p>
            <a:endParaRPr lang="en-US" b="1" u="sng" dirty="0"/>
          </a:p>
        </p:txBody>
      </p:sp>
      <p:pic>
        <p:nvPicPr>
          <p:cNvPr id="4" name="Picture 3"/>
          <p:cNvPicPr>
            <a:picLocks noChangeAspect="1"/>
          </p:cNvPicPr>
          <p:nvPr/>
        </p:nvPicPr>
        <p:blipFill>
          <a:blip r:embed="rId3"/>
          <a:stretch>
            <a:fillRect/>
          </a:stretch>
        </p:blipFill>
        <p:spPr>
          <a:xfrm>
            <a:off x="1553227" y="1823204"/>
            <a:ext cx="8267177" cy="4514966"/>
          </a:xfrm>
          <a:prstGeom prst="rect">
            <a:avLst/>
          </a:prstGeom>
        </p:spPr>
      </p:pic>
      <p:pic>
        <p:nvPicPr>
          <p:cNvPr id="6" name="Picture 2">
            <a:extLst>
              <a:ext uri="{FF2B5EF4-FFF2-40B4-BE49-F238E27FC236}">
                <a16:creationId xmlns:a16="http://schemas.microsoft.com/office/drawing/2014/main" id="{73071459-C974-4A7F-8C2E-4840560E4A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6975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Neural Networks</a:t>
            </a:r>
            <a:br>
              <a:rPr lang="en-US" dirty="0"/>
            </a:br>
            <a:r>
              <a:rPr lang="en-US" sz="2400" dirty="0">
                <a:latin typeface="Calibri" panose="020F0502020204030204" pitchFamily="34" charset="0"/>
                <a:cs typeface="Calibri" panose="020F0502020204030204" pitchFamily="34" charset="0"/>
              </a:rPr>
              <a:t>Electronic Trading Latencies</a:t>
            </a:r>
            <a:endParaRPr lang="de-DE" sz="2400" dirty="0"/>
          </a:p>
        </p:txBody>
      </p:sp>
      <p:sp>
        <p:nvSpPr>
          <p:cNvPr id="7"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550800" y="1266134"/>
            <a:ext cx="3244606" cy="369332"/>
          </a:xfrm>
          <a:prstGeom prst="rect">
            <a:avLst/>
          </a:prstGeom>
        </p:spPr>
        <p:txBody>
          <a:bodyPr wrap="none">
            <a:spAutoFit/>
          </a:bodyPr>
          <a:lstStyle/>
          <a:p>
            <a:r>
              <a:rPr lang="en-US" b="1" u="sng" dirty="0"/>
              <a:t>Input to Max Ack prediction</a:t>
            </a:r>
          </a:p>
        </p:txBody>
      </p:sp>
      <p:pic>
        <p:nvPicPr>
          <p:cNvPr id="4" name="Picture 3"/>
          <p:cNvPicPr>
            <a:picLocks noChangeAspect="1"/>
          </p:cNvPicPr>
          <p:nvPr/>
        </p:nvPicPr>
        <p:blipFill>
          <a:blip r:embed="rId3"/>
          <a:stretch>
            <a:fillRect/>
          </a:stretch>
        </p:blipFill>
        <p:spPr>
          <a:xfrm>
            <a:off x="1979112" y="1635467"/>
            <a:ext cx="6864263" cy="4769574"/>
          </a:xfrm>
          <a:prstGeom prst="rect">
            <a:avLst/>
          </a:prstGeom>
        </p:spPr>
      </p:pic>
      <p:pic>
        <p:nvPicPr>
          <p:cNvPr id="6" name="Picture 2">
            <a:extLst>
              <a:ext uri="{FF2B5EF4-FFF2-40B4-BE49-F238E27FC236}">
                <a16:creationId xmlns:a16="http://schemas.microsoft.com/office/drawing/2014/main" id="{11162BB7-42FA-4E7B-B3E0-4DE2277433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1603CFCA-E7F0-44ED-8DEA-A458108AC214}"/>
              </a:ext>
            </a:extLst>
          </p:cNvPr>
          <p:cNvSpPr txBox="1"/>
          <p:nvPr/>
        </p:nvSpPr>
        <p:spPr>
          <a:xfrm>
            <a:off x="6183630" y="4240530"/>
            <a:ext cx="5726430" cy="400110"/>
          </a:xfrm>
          <a:prstGeom prst="rect">
            <a:avLst/>
          </a:prstGeom>
          <a:noFill/>
        </p:spPr>
        <p:txBody>
          <a:bodyPr wrap="square" rtlCol="0">
            <a:spAutoFit/>
          </a:bodyPr>
          <a:lstStyle/>
          <a:p>
            <a:r>
              <a:rPr lang="en-US" sz="2000" b="1" dirty="0">
                <a:solidFill>
                  <a:srgbClr val="7030A0"/>
                </a:solidFill>
              </a:rPr>
              <a:t>For all i:[ [</a:t>
            </a:r>
            <a:r>
              <a:rPr lang="en-US" sz="2000" b="1" dirty="0" err="1">
                <a:solidFill>
                  <a:srgbClr val="7030A0"/>
                </a:solidFill>
              </a:rPr>
              <a:t>nVal</a:t>
            </a:r>
            <a:r>
              <a:rPr lang="en-US" sz="2000" b="1" dirty="0">
                <a:solidFill>
                  <a:srgbClr val="7030A0"/>
                </a:solidFill>
              </a:rPr>
              <a:t>(</a:t>
            </a:r>
            <a:r>
              <a:rPr lang="en-US" sz="2000" b="1" dirty="0" err="1">
                <a:solidFill>
                  <a:srgbClr val="7030A0"/>
                </a:solidFill>
              </a:rPr>
              <a:t>i</a:t>
            </a:r>
            <a:r>
              <a:rPr lang="en-US" sz="2000" b="1" dirty="0">
                <a:solidFill>
                  <a:srgbClr val="7030A0"/>
                </a:solidFill>
              </a:rPr>
              <a:t>)*WT(</a:t>
            </a:r>
            <a:r>
              <a:rPr lang="en-US" sz="2000" b="1" dirty="0" err="1">
                <a:solidFill>
                  <a:srgbClr val="7030A0"/>
                </a:solidFill>
              </a:rPr>
              <a:t>i</a:t>
            </a:r>
            <a:r>
              <a:rPr lang="en-US" sz="2000" b="1" dirty="0">
                <a:solidFill>
                  <a:srgbClr val="7030A0"/>
                </a:solidFill>
              </a:rPr>
              <a:t>)] + B1 ]*H1wt + B2</a:t>
            </a:r>
          </a:p>
        </p:txBody>
      </p:sp>
    </p:spTree>
    <p:extLst>
      <p:ext uri="{BB962C8B-B14F-4D97-AF65-F5344CB8AC3E}">
        <p14:creationId xmlns:p14="http://schemas.microsoft.com/office/powerpoint/2010/main" val="37168467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Definition of ML / AI / Deep Learning</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pic>
        <p:nvPicPr>
          <p:cNvPr id="5" name="Picture 4"/>
          <p:cNvPicPr>
            <a:picLocks noChangeAspect="1"/>
          </p:cNvPicPr>
          <p:nvPr/>
        </p:nvPicPr>
        <p:blipFill>
          <a:blip r:embed="rId3"/>
          <a:stretch>
            <a:fillRect/>
          </a:stretch>
        </p:blipFill>
        <p:spPr>
          <a:xfrm>
            <a:off x="550800" y="983033"/>
            <a:ext cx="2533650" cy="5067300"/>
          </a:xfrm>
          <a:prstGeom prst="rect">
            <a:avLst/>
          </a:prstGeom>
        </p:spPr>
      </p:pic>
      <p:sp>
        <p:nvSpPr>
          <p:cNvPr id="6" name="Rectangle 5"/>
          <p:cNvSpPr/>
          <p:nvPr/>
        </p:nvSpPr>
        <p:spPr>
          <a:xfrm>
            <a:off x="3084450" y="1060274"/>
            <a:ext cx="9107550" cy="2954655"/>
          </a:xfrm>
          <a:prstGeom prst="rect">
            <a:avLst/>
          </a:prstGeom>
        </p:spPr>
        <p:txBody>
          <a:bodyPr wrap="square">
            <a:spAutoFit/>
          </a:bodyPr>
          <a:lstStyle/>
          <a:p>
            <a:pPr marL="285750" indent="-285750">
              <a:buFont typeface="Arial" panose="020B0604020202020204" pitchFamily="34" charset="0"/>
              <a:buChar char="•"/>
            </a:pPr>
            <a:r>
              <a:rPr lang="en-US" b="1" i="1" dirty="0">
                <a:latin typeface="Calibri" panose="020F0502020204030204" pitchFamily="34" charset="0"/>
                <a:cs typeface="Calibri" panose="020F0502020204030204" pitchFamily="34" charset="0"/>
              </a:rPr>
              <a:t>Neural Networks (NN) are becoming the most relevant ‘model’ for Deep Learning (DL) &amp; AI</a:t>
            </a:r>
          </a:p>
          <a:p>
            <a:pPr marL="285750" lvl="0" indent="-285750">
              <a:buFont typeface="Arial" panose="020B0604020202020204" pitchFamily="34" charset="0"/>
              <a:buChar char="•"/>
            </a:pPr>
            <a:r>
              <a:rPr lang="en-US" b="1" i="1" dirty="0">
                <a:latin typeface="Calibri" panose="020F0502020204030204" pitchFamily="34" charset="0"/>
                <a:cs typeface="Calibri" panose="020F0502020204030204" pitchFamily="34" charset="0"/>
              </a:rPr>
              <a:t>(NN) often involve a data set to </a:t>
            </a:r>
            <a:r>
              <a:rPr lang="en-US" b="1" i="1" dirty="0">
                <a:solidFill>
                  <a:srgbClr val="7030A0"/>
                </a:solidFill>
                <a:latin typeface="Calibri" panose="020F0502020204030204" pitchFamily="34" charset="0"/>
                <a:cs typeface="Calibri" panose="020F0502020204030204" pitchFamily="34" charset="0"/>
              </a:rPr>
              <a:t>predict values for later sets of data</a:t>
            </a:r>
            <a:r>
              <a:rPr lang="en-US" b="1" i="1" dirty="0">
                <a:latin typeface="Calibri" panose="020F0502020204030204" pitchFamily="34" charset="0"/>
                <a:cs typeface="Calibri" panose="020F0502020204030204" pitchFamily="34" charset="0"/>
              </a:rPr>
              <a:t>.</a:t>
            </a:r>
          </a:p>
          <a:p>
            <a:pPr marL="285750" lvl="0" indent="-285750">
              <a:buFont typeface="Arial" panose="020B0604020202020204" pitchFamily="34" charset="0"/>
              <a:buChar char="•"/>
            </a:pPr>
            <a:r>
              <a:rPr lang="en-US" dirty="0" err="1">
                <a:solidFill>
                  <a:prstClr val="black"/>
                </a:solidFill>
                <a:latin typeface="Calibri" panose="020F0502020204030204" pitchFamily="34" charset="0"/>
                <a:cs typeface="Calibri" panose="020F0502020204030204" pitchFamily="34" charset="0"/>
              </a:rPr>
              <a:t>Algos</a:t>
            </a:r>
            <a:r>
              <a:rPr lang="en-US" dirty="0">
                <a:solidFill>
                  <a:prstClr val="black"/>
                </a:solidFill>
                <a:latin typeface="Calibri" panose="020F0502020204030204" pitchFamily="34" charset="0"/>
                <a:cs typeface="Calibri" panose="020F0502020204030204" pitchFamily="34" charset="0"/>
              </a:rPr>
              <a:t> (Models) to predict outcomes (as output nodes) using input variables (input nodes) </a:t>
            </a:r>
          </a:p>
          <a:p>
            <a:pPr marL="285750" lvl="0" indent="-285750">
              <a:buFont typeface="Arial" panose="020B0604020202020204" pitchFamily="34" charset="0"/>
              <a:buChar char="•"/>
            </a:pPr>
            <a:r>
              <a:rPr lang="en-US" dirty="0">
                <a:solidFill>
                  <a:prstClr val="black"/>
                </a:solidFill>
                <a:latin typeface="Calibri" panose="020F0502020204030204" pitchFamily="34" charset="0"/>
                <a:cs typeface="Calibri" panose="020F0502020204030204" pitchFamily="34" charset="0"/>
              </a:rPr>
              <a:t>Present the input pattern (data events) to the input nodes. </a:t>
            </a:r>
          </a:p>
          <a:p>
            <a:pPr marL="742950" lvl="1" indent="-285750">
              <a:buFont typeface="Arial" panose="020B0604020202020204" pitchFamily="34" charset="0"/>
              <a:buChar char="•"/>
            </a:pPr>
            <a:r>
              <a:rPr lang="en-US" dirty="0">
                <a:solidFill>
                  <a:prstClr val="black"/>
                </a:solidFill>
                <a:latin typeface="Calibri" panose="020F0502020204030204" pitchFamily="34" charset="0"/>
                <a:cs typeface="Calibri" panose="020F0502020204030204" pitchFamily="34" charset="0"/>
              </a:rPr>
              <a:t>Then the output pattern is returned from the output nodes.</a:t>
            </a:r>
          </a:p>
          <a:p>
            <a:pPr marL="285750" lvl="0" indent="-285750">
              <a:buFont typeface="Arial" panose="020B0604020202020204" pitchFamily="34" charset="0"/>
              <a:buChar char="•"/>
            </a:pPr>
            <a:r>
              <a:rPr lang="en-US" b="1" i="1" dirty="0">
                <a:solidFill>
                  <a:prstClr val="black"/>
                </a:solidFill>
                <a:latin typeface="Calibri" panose="020F0502020204030204" pitchFamily="34" charset="0"/>
                <a:cs typeface="Calibri" panose="020F0502020204030204" pitchFamily="34" charset="0"/>
              </a:rPr>
              <a:t>Supervised have known </a:t>
            </a:r>
            <a:r>
              <a:rPr lang="en-US" sz="2400" b="1" i="1" dirty="0">
                <a:solidFill>
                  <a:srgbClr val="7030A0"/>
                </a:solidFill>
                <a:latin typeface="Calibri" panose="020F0502020204030204" pitchFamily="34" charset="0"/>
                <a:cs typeface="Calibri" panose="020F0502020204030204" pitchFamily="34" charset="0"/>
              </a:rPr>
              <a:t>targets</a:t>
            </a:r>
          </a:p>
          <a:p>
            <a:pPr marL="285750" lvl="0" indent="-285750">
              <a:buFont typeface="Arial" panose="020B0604020202020204" pitchFamily="34" charset="0"/>
              <a:buChar char="•"/>
            </a:pPr>
            <a:r>
              <a:rPr lang="en-US" b="1" i="1" dirty="0">
                <a:solidFill>
                  <a:prstClr val="black"/>
                </a:solidFill>
                <a:latin typeface="Calibri" panose="020F0502020204030204" pitchFamily="34" charset="0"/>
                <a:cs typeface="Calibri" panose="020F0502020204030204" pitchFamily="34" charset="0"/>
              </a:rPr>
              <a:t>Classification, numeric predictions, patterns, clustering – very prevalent models</a:t>
            </a:r>
          </a:p>
          <a:p>
            <a:pPr marL="285750" lvl="0" indent="-285750">
              <a:buFont typeface="Arial" panose="020B0604020202020204" pitchFamily="34" charset="0"/>
              <a:buChar char="•"/>
            </a:pPr>
            <a:r>
              <a:rPr lang="en-US" dirty="0">
                <a:solidFill>
                  <a:prstClr val="black"/>
                </a:solidFill>
                <a:latin typeface="Calibri" panose="020F0502020204030204" pitchFamily="34" charset="0"/>
                <a:cs typeface="Calibri" panose="020F0502020204030204" pitchFamily="34" charset="0"/>
              </a:rPr>
              <a:t>Often components of </a:t>
            </a:r>
            <a:r>
              <a:rPr lang="en-US" b="1" u="sng" dirty="0">
                <a:solidFill>
                  <a:prstClr val="black"/>
                </a:solidFill>
                <a:latin typeface="Calibri" panose="020F0502020204030204" pitchFamily="34" charset="0"/>
                <a:cs typeface="Calibri" panose="020F0502020204030204" pitchFamily="34" charset="0"/>
              </a:rPr>
              <a:t>AI</a:t>
            </a:r>
            <a:r>
              <a:rPr lang="en-US" dirty="0">
                <a:solidFill>
                  <a:prstClr val="black"/>
                </a:solidFill>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b="1" i="1" dirty="0">
                <a:solidFill>
                  <a:srgbClr val="8064A2">
                    <a:lumMod val="75000"/>
                  </a:srgbClr>
                </a:solidFill>
                <a:latin typeface="Calibri" panose="020F0502020204030204" pitchFamily="34" charset="0"/>
                <a:cs typeface="Calibri" panose="020F0502020204030204" pitchFamily="34" charset="0"/>
              </a:rPr>
              <a:t>Multiple layers for complex neural networks and/or aggregation of multiple neural networks can create a real time, automated, largely unattended AI application.</a:t>
            </a:r>
          </a:p>
        </p:txBody>
      </p:sp>
      <p:pic>
        <p:nvPicPr>
          <p:cNvPr id="7" name="Picture 6"/>
          <p:cNvPicPr/>
          <p:nvPr/>
        </p:nvPicPr>
        <p:blipFill>
          <a:blip r:embed="rId4"/>
          <a:stretch>
            <a:fillRect/>
          </a:stretch>
        </p:blipFill>
        <p:spPr>
          <a:xfrm>
            <a:off x="6381750" y="3922596"/>
            <a:ext cx="4076700" cy="2567104"/>
          </a:xfrm>
          <a:prstGeom prst="rect">
            <a:avLst/>
          </a:prstGeom>
        </p:spPr>
      </p:pic>
      <p:sp>
        <p:nvSpPr>
          <p:cNvPr id="3" name="TextBox 2"/>
          <p:cNvSpPr txBox="1"/>
          <p:nvPr/>
        </p:nvSpPr>
        <p:spPr>
          <a:xfrm>
            <a:off x="3492500" y="4390363"/>
            <a:ext cx="2796540" cy="1477328"/>
          </a:xfrm>
          <a:prstGeom prst="rect">
            <a:avLst/>
          </a:prstGeom>
          <a:noFill/>
        </p:spPr>
        <p:txBody>
          <a:bodyPr wrap="square" rtlCol="0">
            <a:spAutoFit/>
          </a:bodyPr>
          <a:lstStyle/>
          <a:p>
            <a:r>
              <a:rPr lang="en-US" b="1" dirty="0">
                <a:solidFill>
                  <a:srgbClr val="7030A0"/>
                </a:solidFill>
              </a:rPr>
              <a:t>Unsupervised:</a:t>
            </a:r>
          </a:p>
          <a:p>
            <a:r>
              <a:rPr lang="en-US" b="1" dirty="0">
                <a:solidFill>
                  <a:srgbClr val="7030A0"/>
                </a:solidFill>
              </a:rPr>
              <a:t>Ex: Buy Side traders </a:t>
            </a:r>
          </a:p>
          <a:p>
            <a:r>
              <a:rPr lang="en-US" b="1" dirty="0">
                <a:solidFill>
                  <a:srgbClr val="7030A0"/>
                </a:solidFill>
              </a:rPr>
              <a:t>Require custom alpha seeking strategies from Exec Broker</a:t>
            </a:r>
          </a:p>
        </p:txBody>
      </p:sp>
      <p:sp>
        <p:nvSpPr>
          <p:cNvPr id="8" name="TextBox 7"/>
          <p:cNvSpPr txBox="1"/>
          <p:nvPr/>
        </p:nvSpPr>
        <p:spPr>
          <a:xfrm>
            <a:off x="550800" y="6050333"/>
            <a:ext cx="5634100" cy="369332"/>
          </a:xfrm>
          <a:prstGeom prst="rect">
            <a:avLst/>
          </a:prstGeom>
          <a:noFill/>
        </p:spPr>
        <p:txBody>
          <a:bodyPr wrap="square" rtlCol="0">
            <a:spAutoFit/>
          </a:bodyPr>
          <a:lstStyle/>
          <a:p>
            <a:r>
              <a:rPr lang="en-US" b="1" i="1" dirty="0">
                <a:latin typeface="Calibri" panose="020F0502020204030204" pitchFamily="34" charset="0"/>
                <a:cs typeface="Calibri" panose="020F0502020204030204" pitchFamily="34" charset="0"/>
              </a:rPr>
              <a:t>Graph Engines as ML model covered later ….</a:t>
            </a:r>
          </a:p>
        </p:txBody>
      </p:sp>
      <p:pic>
        <p:nvPicPr>
          <p:cNvPr id="9" name="Picture 2">
            <a:extLst>
              <a:ext uri="{FF2B5EF4-FFF2-40B4-BE49-F238E27FC236}">
                <a16:creationId xmlns:a16="http://schemas.microsoft.com/office/drawing/2014/main" id="{35240057-99C6-4802-AB97-BEC408CA20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5447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Neural Networks</a:t>
            </a:r>
            <a:br>
              <a:rPr lang="en-US" dirty="0"/>
            </a:br>
            <a:r>
              <a:rPr lang="en-US" sz="2400" dirty="0">
                <a:latin typeface="Calibri" panose="020F0502020204030204" pitchFamily="34" charset="0"/>
                <a:cs typeface="Calibri" panose="020F0502020204030204" pitchFamily="34" charset="0"/>
              </a:rPr>
              <a:t>Electronic Trading Latencies</a:t>
            </a:r>
            <a:endParaRPr lang="de-DE" sz="2400" dirty="0"/>
          </a:p>
        </p:txBody>
      </p:sp>
      <p:sp>
        <p:nvSpPr>
          <p:cNvPr id="7"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212941" y="1450800"/>
            <a:ext cx="11448791" cy="4524315"/>
          </a:xfrm>
          <a:prstGeom prst="rect">
            <a:avLst/>
          </a:prstGeom>
        </p:spPr>
        <p:txBody>
          <a:bodyPr wrap="square">
            <a:spAutoFit/>
          </a:bodyPr>
          <a:lstStyle/>
          <a:p>
            <a:r>
              <a:rPr lang="en-US" b="1" u="sng" dirty="0"/>
              <a:t>R Code</a:t>
            </a:r>
          </a:p>
          <a:p>
            <a:r>
              <a:rPr lang="en-US" b="1" dirty="0"/>
              <a:t>Normalize the data </a:t>
            </a:r>
            <a:r>
              <a:rPr lang="en-US" dirty="0"/>
              <a:t>from 0 to 1 (largest).  This simplifies and speeds up our calculations &amp; allows us to proportionally easily assess each input node’s significance.</a:t>
            </a:r>
          </a:p>
          <a:p>
            <a:r>
              <a:rPr lang="en-US" dirty="0"/>
              <a:t> </a:t>
            </a:r>
          </a:p>
          <a:p>
            <a:r>
              <a:rPr lang="en-US" b="1" dirty="0" err="1"/>
              <a:t>Concrete_model</a:t>
            </a:r>
            <a:r>
              <a:rPr lang="en-US" b="1" dirty="0"/>
              <a:t> </a:t>
            </a:r>
            <a:r>
              <a:rPr lang="en-US" dirty="0"/>
              <a:t>calculation using </a:t>
            </a:r>
            <a:r>
              <a:rPr lang="en-US" b="1" i="1" dirty="0" err="1">
                <a:solidFill>
                  <a:srgbClr val="FF0000"/>
                </a:solidFill>
              </a:rPr>
              <a:t>neuralnet</a:t>
            </a:r>
            <a:r>
              <a:rPr lang="en-US" b="1" i="1" dirty="0">
                <a:solidFill>
                  <a:srgbClr val="FF0000"/>
                </a:solidFill>
              </a:rPr>
              <a:t> function </a:t>
            </a:r>
            <a:r>
              <a:rPr lang="en-US" dirty="0"/>
              <a:t>provides metrics to </a:t>
            </a:r>
            <a:r>
              <a:rPr lang="en-US" b="1" dirty="0"/>
              <a:t>create max Ack times equation</a:t>
            </a:r>
          </a:p>
          <a:p>
            <a:pPr marL="285750" indent="-285750">
              <a:buFont typeface="Arial" panose="020B0604020202020204" pitchFamily="34" charset="0"/>
              <a:buChar char="•"/>
            </a:pPr>
            <a:r>
              <a:rPr lang="en-US" dirty="0"/>
              <a:t>Metrics  for all input &amp; output nodes are from prior slide (plot).</a:t>
            </a:r>
          </a:p>
          <a:p>
            <a:pPr marL="285750" indent="-285750">
              <a:buFont typeface="Arial" panose="020B0604020202020204" pitchFamily="34" charset="0"/>
              <a:buChar char="•"/>
            </a:pPr>
            <a:r>
              <a:rPr lang="en-US" dirty="0"/>
              <a:t>also includes one hidden node (usually improves accuracy). </a:t>
            </a:r>
          </a:p>
          <a:p>
            <a:endParaRPr lang="en-US" dirty="0"/>
          </a:p>
          <a:p>
            <a:r>
              <a:rPr lang="en-US" dirty="0"/>
              <a:t> To </a:t>
            </a:r>
            <a:r>
              <a:rPr lang="en-US" b="1" dirty="0"/>
              <a:t>decrease error, </a:t>
            </a:r>
            <a:r>
              <a:rPr lang="en-US" dirty="0"/>
              <a:t>difference of actual output (</a:t>
            </a:r>
            <a:r>
              <a:rPr lang="en-US" dirty="0" err="1"/>
              <a:t>MaxAck</a:t>
            </a:r>
            <a:r>
              <a:rPr lang="en-US" dirty="0"/>
              <a:t>) and expected </a:t>
            </a:r>
            <a:r>
              <a:rPr lang="en-US" dirty="0" err="1"/>
              <a:t>MaxAck</a:t>
            </a:r>
            <a:r>
              <a:rPr lang="en-US" dirty="0"/>
              <a:t>, while calculating the data in repeated steeps, the hidden node enhances the process and includes ‘bias’ metrics (similar to y axis intercepts, shifts our output node). </a:t>
            </a:r>
          </a:p>
          <a:p>
            <a:endParaRPr lang="en-US" dirty="0"/>
          </a:p>
          <a:p>
            <a:r>
              <a:rPr lang="en-US" b="1" dirty="0">
                <a:solidFill>
                  <a:srgbClr val="7030A0"/>
                </a:solidFill>
              </a:rPr>
              <a:t>correlation (</a:t>
            </a:r>
            <a:r>
              <a:rPr lang="en-US" b="1" dirty="0" err="1">
                <a:solidFill>
                  <a:srgbClr val="7030A0"/>
                </a:solidFill>
              </a:rPr>
              <a:t>cor</a:t>
            </a:r>
            <a:r>
              <a:rPr lang="en-US" b="1" dirty="0">
                <a:solidFill>
                  <a:srgbClr val="7030A0"/>
                </a:solidFill>
              </a:rPr>
              <a:t>) must be strong (close to 0) -measures how training data and test data correlate.</a:t>
            </a:r>
          </a:p>
          <a:p>
            <a:pPr marL="285750" indent="-285750">
              <a:buFont typeface="Arial" panose="020B0604020202020204" pitchFamily="34" charset="0"/>
              <a:buChar char="•"/>
            </a:pPr>
            <a:r>
              <a:rPr lang="en-US" dirty="0"/>
              <a:t>Low correlation results in inaccurate predicting equation</a:t>
            </a:r>
          </a:p>
          <a:p>
            <a:endParaRPr lang="en-US" b="1" i="1" dirty="0"/>
          </a:p>
          <a:p>
            <a:r>
              <a:rPr lang="en-US" dirty="0"/>
              <a:t>CODE with OUTPUT NEXT SLIDE (high level details only)</a:t>
            </a:r>
          </a:p>
        </p:txBody>
      </p:sp>
      <p:pic>
        <p:nvPicPr>
          <p:cNvPr id="5" name="Picture 2">
            <a:extLst>
              <a:ext uri="{FF2B5EF4-FFF2-40B4-BE49-F238E27FC236}">
                <a16:creationId xmlns:a16="http://schemas.microsoft.com/office/drawing/2014/main" id="{78507C05-416B-46A5-B397-8869960E65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01240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Neural Networks</a:t>
            </a:r>
            <a:br>
              <a:rPr lang="en-US" dirty="0"/>
            </a:br>
            <a:r>
              <a:rPr lang="en-US" sz="2400" dirty="0">
                <a:latin typeface="Calibri" panose="020F0502020204030204" pitchFamily="34" charset="0"/>
                <a:cs typeface="Calibri" panose="020F0502020204030204" pitchFamily="34" charset="0"/>
              </a:rPr>
              <a:t>Electronic Trading Latencies</a:t>
            </a:r>
            <a:endParaRPr lang="de-DE" sz="2400" dirty="0"/>
          </a:p>
        </p:txBody>
      </p:sp>
      <p:sp>
        <p:nvSpPr>
          <p:cNvPr id="7"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pic>
        <p:nvPicPr>
          <p:cNvPr id="4" name="Picture 3"/>
          <p:cNvPicPr>
            <a:picLocks noChangeAspect="1"/>
          </p:cNvPicPr>
          <p:nvPr/>
        </p:nvPicPr>
        <p:blipFill>
          <a:blip r:embed="rId3"/>
          <a:stretch>
            <a:fillRect/>
          </a:stretch>
        </p:blipFill>
        <p:spPr>
          <a:xfrm>
            <a:off x="525403" y="742301"/>
            <a:ext cx="8997863" cy="5733655"/>
          </a:xfrm>
          <a:prstGeom prst="rect">
            <a:avLst/>
          </a:prstGeom>
        </p:spPr>
      </p:pic>
      <p:pic>
        <p:nvPicPr>
          <p:cNvPr id="5" name="Picture 2">
            <a:extLst>
              <a:ext uri="{FF2B5EF4-FFF2-40B4-BE49-F238E27FC236}">
                <a16:creationId xmlns:a16="http://schemas.microsoft.com/office/drawing/2014/main" id="{8613A12A-2338-4E3D-B0F5-D34075509A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25175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Neural Networks</a:t>
            </a:r>
            <a:br>
              <a:rPr lang="en-US" dirty="0"/>
            </a:br>
            <a:r>
              <a:rPr lang="en-US" sz="2400" dirty="0">
                <a:latin typeface="Calibri" panose="020F0502020204030204" pitchFamily="34" charset="0"/>
                <a:cs typeface="Calibri" panose="020F0502020204030204" pitchFamily="34" charset="0"/>
              </a:rPr>
              <a:t>Cement Strength</a:t>
            </a:r>
            <a:endParaRPr lang="de-DE" sz="2400" dirty="0"/>
          </a:p>
        </p:txBody>
      </p:sp>
      <p:sp>
        <p:nvSpPr>
          <p:cNvPr id="4" name="Rectangle 3"/>
          <p:cNvSpPr txBox="1">
            <a:spLocks noChangeArrowheads="1"/>
          </p:cNvSpPr>
          <p:nvPr/>
        </p:nvSpPr>
        <p:spPr>
          <a:xfrm>
            <a:off x="588033"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pic>
        <p:nvPicPr>
          <p:cNvPr id="5" name="Picture 4"/>
          <p:cNvPicPr>
            <a:picLocks noChangeAspect="1"/>
          </p:cNvPicPr>
          <p:nvPr/>
        </p:nvPicPr>
        <p:blipFill>
          <a:blip r:embed="rId3"/>
          <a:stretch>
            <a:fillRect/>
          </a:stretch>
        </p:blipFill>
        <p:spPr>
          <a:xfrm>
            <a:off x="107775" y="1039660"/>
            <a:ext cx="9424531" cy="3592490"/>
          </a:xfrm>
          <a:prstGeom prst="rect">
            <a:avLst/>
          </a:prstGeom>
        </p:spPr>
      </p:pic>
      <p:pic>
        <p:nvPicPr>
          <p:cNvPr id="7" name="Picture 2">
            <a:extLst>
              <a:ext uri="{FF2B5EF4-FFF2-40B4-BE49-F238E27FC236}">
                <a16:creationId xmlns:a16="http://schemas.microsoft.com/office/drawing/2014/main" id="{2C104831-4A7B-4EC8-A05C-C2989E936D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08158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Neural Networks</a:t>
            </a:r>
            <a:br>
              <a:rPr lang="en-US" dirty="0"/>
            </a:br>
            <a:r>
              <a:rPr lang="en-US" sz="2400" dirty="0">
                <a:latin typeface="Calibri" panose="020F0502020204030204" pitchFamily="34" charset="0"/>
                <a:cs typeface="Calibri" panose="020F0502020204030204" pitchFamily="34" charset="0"/>
              </a:rPr>
              <a:t>Electronic Trading Latencies</a:t>
            </a:r>
            <a:endParaRPr lang="de-DE" sz="2400" dirty="0"/>
          </a:p>
        </p:txBody>
      </p:sp>
      <p:sp>
        <p:nvSpPr>
          <p:cNvPr id="7"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7766137" y="1450800"/>
            <a:ext cx="4233797" cy="3970318"/>
          </a:xfrm>
          <a:prstGeom prst="rect">
            <a:avLst/>
          </a:prstGeom>
        </p:spPr>
        <p:txBody>
          <a:bodyPr wrap="square">
            <a:spAutoFit/>
          </a:bodyPr>
          <a:lstStyle/>
          <a:p>
            <a:r>
              <a:rPr lang="en-US" dirty="0">
                <a:latin typeface="Calibri" panose="020F0502020204030204" pitchFamily="34" charset="0"/>
                <a:ea typeface="Times New Roman" panose="02020603050405020304" pitchFamily="18" charset="0"/>
                <a:cs typeface="Times New Roman" panose="02020603050405020304" pitchFamily="18" charset="0"/>
              </a:rPr>
              <a:t>plot graphs model with metrics to use for our equation. </a:t>
            </a:r>
            <a:r>
              <a:rPr lang="en-US" dirty="0"/>
              <a:t>But what is the equation?</a:t>
            </a:r>
          </a:p>
          <a:p>
            <a:r>
              <a:rPr lang="en-US" dirty="0"/>
              <a:t> </a:t>
            </a:r>
          </a:p>
          <a:p>
            <a:r>
              <a:rPr lang="en-US" dirty="0"/>
              <a:t>It is to multiply the coefficients of the 6 input nodes on left by the actual normalized data (ex: data from 2 rows below).  Sum that and add the first blue ‘bias”.  Take this result and multiply that by the # ( 0.97451 2</a:t>
            </a:r>
            <a:r>
              <a:rPr lang="en-US" baseline="30000" dirty="0"/>
              <a:t>nd</a:t>
            </a:r>
            <a:r>
              <a:rPr lang="en-US" dirty="0"/>
              <a:t> graph) between this result and the </a:t>
            </a:r>
            <a:r>
              <a:rPr lang="en-US" dirty="0" err="1"/>
              <a:t>maxAck</a:t>
            </a:r>
            <a:r>
              <a:rPr lang="en-US" dirty="0"/>
              <a:t> node, then add the last ‘bias’.  This then is the projected </a:t>
            </a:r>
            <a:r>
              <a:rPr lang="en-US" dirty="0" err="1"/>
              <a:t>MaxAck</a:t>
            </a:r>
            <a:r>
              <a:rPr lang="en-US" dirty="0"/>
              <a:t> per equation.</a:t>
            </a:r>
          </a:p>
          <a:p>
            <a:r>
              <a:rPr lang="en-US" dirty="0">
                <a:latin typeface="Calibri" panose="020F0502020204030204" pitchFamily="34" charset="0"/>
                <a:ea typeface="Times New Roman" panose="02020603050405020304" pitchFamily="18" charset="0"/>
                <a:cs typeface="Times New Roman" panose="02020603050405020304" pitchFamily="18" charset="0"/>
              </a:rPr>
              <a:t> </a:t>
            </a:r>
          </a:p>
          <a:p>
            <a:r>
              <a:rPr lang="en-US" dirty="0">
                <a:latin typeface="Calibri" panose="020F0502020204030204" pitchFamily="34" charset="0"/>
                <a:ea typeface="Times New Roman" panose="02020603050405020304" pitchFamily="18" charset="0"/>
                <a:cs typeface="Times New Roman" panose="02020603050405020304" pitchFamily="18" charset="0"/>
              </a:rPr>
              <a:t>Next Slide: projection with high # orders</a:t>
            </a:r>
          </a:p>
        </p:txBody>
      </p:sp>
      <p:pic>
        <p:nvPicPr>
          <p:cNvPr id="4" name="Picture 3"/>
          <p:cNvPicPr>
            <a:picLocks noChangeAspect="1"/>
          </p:cNvPicPr>
          <p:nvPr/>
        </p:nvPicPr>
        <p:blipFill>
          <a:blip r:embed="rId3"/>
          <a:stretch>
            <a:fillRect/>
          </a:stretch>
        </p:blipFill>
        <p:spPr>
          <a:xfrm>
            <a:off x="550800" y="1027134"/>
            <a:ext cx="11641200" cy="5624187"/>
          </a:xfrm>
          <a:prstGeom prst="rect">
            <a:avLst/>
          </a:prstGeom>
        </p:spPr>
      </p:pic>
      <p:pic>
        <p:nvPicPr>
          <p:cNvPr id="8" name="Picture 7"/>
          <p:cNvPicPr>
            <a:picLocks noChangeAspect="1"/>
          </p:cNvPicPr>
          <p:nvPr/>
        </p:nvPicPr>
        <p:blipFill>
          <a:blip r:embed="rId4"/>
          <a:stretch>
            <a:fillRect/>
          </a:stretch>
        </p:blipFill>
        <p:spPr>
          <a:xfrm>
            <a:off x="6857217" y="1264195"/>
            <a:ext cx="8953500" cy="3181350"/>
          </a:xfrm>
          <a:prstGeom prst="rect">
            <a:avLst/>
          </a:prstGeom>
        </p:spPr>
      </p:pic>
      <p:pic>
        <p:nvPicPr>
          <p:cNvPr id="10" name="Picture 2">
            <a:extLst>
              <a:ext uri="{FF2B5EF4-FFF2-40B4-BE49-F238E27FC236}">
                <a16:creationId xmlns:a16="http://schemas.microsoft.com/office/drawing/2014/main" id="{C8CBFEFA-836D-4574-8812-3CCA6D6740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02750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Neural Networks</a:t>
            </a:r>
            <a:br>
              <a:rPr lang="en-US" dirty="0"/>
            </a:br>
            <a:r>
              <a:rPr lang="en-US" sz="2400" dirty="0">
                <a:latin typeface="Calibri" panose="020F0502020204030204" pitchFamily="34" charset="0"/>
                <a:cs typeface="Calibri" panose="020F0502020204030204" pitchFamily="34" charset="0"/>
              </a:rPr>
              <a:t>Electronic Trading Latencies</a:t>
            </a:r>
            <a:endParaRPr lang="de-DE" sz="2400" dirty="0"/>
          </a:p>
        </p:txBody>
      </p:sp>
      <p:sp>
        <p:nvSpPr>
          <p:cNvPr id="7"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0" y="1168122"/>
            <a:ext cx="12192000" cy="1754326"/>
          </a:xfrm>
          <a:prstGeom prst="rect">
            <a:avLst/>
          </a:prstGeom>
        </p:spPr>
        <p:txBody>
          <a:bodyPr wrap="square">
            <a:spAutoFit/>
          </a:bodyPr>
          <a:lstStyle/>
          <a:p>
            <a:r>
              <a:rPr lang="en-US" dirty="0"/>
              <a:t>1</a:t>
            </a:r>
            <a:r>
              <a:rPr lang="en-US" baseline="30000" dirty="0"/>
              <a:t>st</a:t>
            </a:r>
            <a:r>
              <a:rPr lang="en-US" dirty="0"/>
              <a:t> 7 columns are small subset of actual node #’s. </a:t>
            </a:r>
            <a:r>
              <a:rPr lang="en-US" b="1" dirty="0">
                <a:solidFill>
                  <a:srgbClr val="FF0000"/>
                </a:solidFill>
              </a:rPr>
              <a:t>Last row is used for our projection of largest </a:t>
            </a:r>
            <a:r>
              <a:rPr lang="en-US" b="1" dirty="0" err="1">
                <a:solidFill>
                  <a:srgbClr val="FF0000"/>
                </a:solidFill>
              </a:rPr>
              <a:t>maxAck</a:t>
            </a:r>
            <a:r>
              <a:rPr lang="en-US" b="1" dirty="0">
                <a:solidFill>
                  <a:srgbClr val="FF0000"/>
                </a:solidFill>
              </a:rPr>
              <a:t> recorded; </a:t>
            </a:r>
            <a:r>
              <a:rPr lang="en-US" dirty="0"/>
              <a:t>We see that the last column, last row predicts a </a:t>
            </a:r>
            <a:r>
              <a:rPr lang="en-US" dirty="0" err="1"/>
              <a:t>MaxAck</a:t>
            </a:r>
            <a:r>
              <a:rPr lang="en-US" dirty="0"/>
              <a:t> of 15.011 (close to actual 15.500).  How did we get that? </a:t>
            </a:r>
          </a:p>
          <a:p>
            <a:endParaRPr lang="en-US" dirty="0"/>
          </a:p>
          <a:p>
            <a:r>
              <a:rPr lang="en-US" dirty="0"/>
              <a:t>Multiple input node’s normalized data (prefix of n) * input node’s coefficients (prefix of c). Add 1</a:t>
            </a:r>
            <a:r>
              <a:rPr lang="en-US" baseline="30000" dirty="0"/>
              <a:t>st</a:t>
            </a:r>
            <a:r>
              <a:rPr lang="en-US" dirty="0"/>
              <a:t> bias B-H1 (-.776).  Take result and multiply by H-Max (result with hidden node result or .975), add the last bias -.268.  nR1 (.968) is the normalized value; proportionally multiply that by the actual observed Max Ack 15.5</a:t>
            </a:r>
          </a:p>
        </p:txBody>
      </p:sp>
      <p:pic>
        <p:nvPicPr>
          <p:cNvPr id="4" name="Picture 3"/>
          <p:cNvPicPr>
            <a:picLocks noChangeAspect="1"/>
          </p:cNvPicPr>
          <p:nvPr/>
        </p:nvPicPr>
        <p:blipFill>
          <a:blip r:embed="rId3"/>
          <a:stretch>
            <a:fillRect/>
          </a:stretch>
        </p:blipFill>
        <p:spPr>
          <a:xfrm>
            <a:off x="550800" y="3773770"/>
            <a:ext cx="8142263" cy="1349376"/>
          </a:xfrm>
          <a:prstGeom prst="rect">
            <a:avLst/>
          </a:prstGeom>
        </p:spPr>
      </p:pic>
      <p:pic>
        <p:nvPicPr>
          <p:cNvPr id="6" name="Picture 2">
            <a:extLst>
              <a:ext uri="{FF2B5EF4-FFF2-40B4-BE49-F238E27FC236}">
                <a16:creationId xmlns:a16="http://schemas.microsoft.com/office/drawing/2014/main" id="{53105A26-A729-4D44-87B2-F605F0112B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25701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Deep Learning via H2O</a:t>
            </a:r>
            <a:br>
              <a:rPr lang="en-US" dirty="0"/>
            </a:br>
            <a:r>
              <a:rPr lang="en-US" sz="2400" dirty="0">
                <a:latin typeface="Calibri" panose="020F0502020204030204" pitchFamily="34" charset="0"/>
                <a:cs typeface="Calibri" panose="020F0502020204030204" pitchFamily="34" charset="0"/>
              </a:rPr>
              <a:t>Classifying Trading Strategies </a:t>
            </a:r>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 </a:t>
            </a:r>
            <a:r>
              <a:rPr lang="en-US" sz="2800" dirty="0">
                <a:solidFill>
                  <a:srgbClr val="7030A0"/>
                </a:solidFill>
                <a:latin typeface="Calibri" panose="020F0502020204030204" pitchFamily="34" charset="0"/>
                <a:cs typeface="Calibri" panose="020F0502020204030204" pitchFamily="34" charset="0"/>
              </a:rPr>
              <a:t>**** Reference other DOC – NYU-ML-h2o-use-case</a:t>
            </a:r>
            <a:endParaRPr lang="de-DE" sz="2800" dirty="0">
              <a:solidFill>
                <a:srgbClr val="7030A0"/>
              </a:solidFill>
            </a:endParaRPr>
          </a:p>
        </p:txBody>
      </p:sp>
      <p:sp>
        <p:nvSpPr>
          <p:cNvPr id="7"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6" name="Rectangle 5"/>
          <p:cNvSpPr/>
          <p:nvPr/>
        </p:nvSpPr>
        <p:spPr>
          <a:xfrm>
            <a:off x="439040" y="2072508"/>
            <a:ext cx="11577700" cy="3970318"/>
          </a:xfrm>
          <a:prstGeom prst="rect">
            <a:avLst/>
          </a:prstGeom>
        </p:spPr>
        <p:txBody>
          <a:bodyPr wrap="square">
            <a:spAutoFit/>
          </a:bodyPr>
          <a:lstStyle/>
          <a:p>
            <a:r>
              <a:rPr lang="en-US" b="1" u="sng" dirty="0">
                <a:latin typeface="Calibri" panose="020F0502020204030204" pitchFamily="34" charset="0"/>
                <a:ea typeface="Calibri" panose="020F0502020204030204" pitchFamily="34" charset="0"/>
                <a:cs typeface="Times New Roman" panose="02020603050405020304" pitchFamily="18" charset="0"/>
              </a:rPr>
              <a:t>CLASS Hands on Exercise:</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b="1" i="1" dirty="0">
                <a:solidFill>
                  <a:srgbClr val="660066"/>
                </a:solidFill>
                <a:latin typeface="Calibri" panose="020F0502020204030204" pitchFamily="34" charset="0"/>
                <a:ea typeface="Calibri" panose="020F0502020204030204" pitchFamily="34" charset="0"/>
                <a:cs typeface="Times New Roman" panose="02020603050405020304" pitchFamily="18" charset="0"/>
              </a:rPr>
              <a:t>Purpose: Use an increasingly popular open source tool H2O for Deep Learning – speeds up programming from traditional Python / R but must be integrated with one.  We chose R.</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a:t>
            </a:r>
          </a:p>
          <a:p>
            <a:r>
              <a:rPr lang="en-US" b="1" u="sng" dirty="0">
                <a:latin typeface="Calibri" panose="020F0502020204030204" pitchFamily="34" charset="0"/>
                <a:ea typeface="Calibri" panose="020F0502020204030204" pitchFamily="34" charset="0"/>
                <a:cs typeface="Times New Roman" panose="02020603050405020304" pitchFamily="18" charset="0"/>
              </a:rPr>
              <a:t>Our Use Case:</a:t>
            </a:r>
            <a:r>
              <a:rPr lang="en-US" dirty="0">
                <a:latin typeface="Calibri" panose="020F0502020204030204" pitchFamily="34" charset="0"/>
                <a:ea typeface="Calibri" panose="020F0502020204030204" pitchFamily="34" charset="0"/>
                <a:cs typeface="Times New Roman" panose="02020603050405020304" pitchFamily="18" charset="0"/>
              </a:rPr>
              <a:t> Categorize our trading strategies as: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SB – Strong Buy</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B – Buy</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N – Neutral</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S – Sell Short</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SS – Strong Sell Short</a:t>
            </a:r>
          </a:p>
          <a:p>
            <a:r>
              <a:rPr lang="en-US" dirty="0">
                <a:latin typeface="Calibri" panose="020F0502020204030204" pitchFamily="34" charset="0"/>
                <a:ea typeface="Calibri" panose="020F0502020204030204" pitchFamily="34" charset="0"/>
                <a:cs typeface="Times New Roman" panose="02020603050405020304" pitchFamily="18" charset="0"/>
              </a:rPr>
              <a:t> </a:t>
            </a:r>
          </a:p>
          <a:p>
            <a:r>
              <a:rPr lang="en-US" dirty="0">
                <a:latin typeface="Calibri" panose="020F0502020204030204" pitchFamily="34" charset="0"/>
                <a:ea typeface="Calibri" panose="020F0502020204030204" pitchFamily="34" charset="0"/>
                <a:cs typeface="Times New Roman" panose="02020603050405020304" pitchFamily="18" charset="0"/>
              </a:rPr>
              <a:t>6 input nodes (variables) determine each category.  The categories (all 5) will be the output nodes (dependent variables).</a:t>
            </a:r>
          </a:p>
          <a:p>
            <a:r>
              <a:rPr lang="en-US" dirty="0">
                <a:latin typeface="Calibri" panose="020F0502020204030204" pitchFamily="34" charset="0"/>
                <a:ea typeface="Calibri" panose="020F0502020204030204" pitchFamily="34" charset="0"/>
                <a:cs typeface="Times New Roman" panose="02020603050405020304" pitchFamily="18" charset="0"/>
              </a:rPr>
              <a:t> </a:t>
            </a:r>
          </a:p>
          <a:p>
            <a:r>
              <a:rPr lang="en-US" dirty="0">
                <a:latin typeface="Calibri" panose="020F0502020204030204" pitchFamily="34" charset="0"/>
                <a:ea typeface="Calibri" panose="020F0502020204030204" pitchFamily="34" charset="0"/>
                <a:cs typeface="Times New Roman" panose="02020603050405020304" pitchFamily="18" charset="0"/>
              </a:rPr>
              <a:t>Ted will explain each variable and how our “training” data were categorized.</a:t>
            </a:r>
          </a:p>
        </p:txBody>
      </p:sp>
      <p:pic>
        <p:nvPicPr>
          <p:cNvPr id="5" name="Picture 2">
            <a:extLst>
              <a:ext uri="{FF2B5EF4-FFF2-40B4-BE49-F238E27FC236}">
                <a16:creationId xmlns:a16="http://schemas.microsoft.com/office/drawing/2014/main" id="{838ACE06-7DB4-4586-8876-BD30078E46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95367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Deep Learning via H2O</a:t>
            </a:r>
            <a:br>
              <a:rPr lang="en-US" dirty="0"/>
            </a:br>
            <a:r>
              <a:rPr lang="en-US" sz="2400" dirty="0">
                <a:latin typeface="Calibri" panose="020F0502020204030204" pitchFamily="34" charset="0"/>
                <a:cs typeface="Calibri" panose="020F0502020204030204" pitchFamily="34" charset="0"/>
              </a:rPr>
              <a:t>Classifying Trading Strategies</a:t>
            </a:r>
            <a:endParaRPr lang="de-DE" sz="2400" dirty="0"/>
          </a:p>
        </p:txBody>
      </p:sp>
      <p:sp>
        <p:nvSpPr>
          <p:cNvPr id="7"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4" name="Rectangle 3"/>
          <p:cNvSpPr/>
          <p:nvPr/>
        </p:nvSpPr>
        <p:spPr>
          <a:xfrm>
            <a:off x="550800" y="1123940"/>
            <a:ext cx="9164700" cy="2585323"/>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Java JRE must be installed – recommend Java 8.  Choose the JDK &amp; install</a:t>
            </a:r>
          </a:p>
          <a:p>
            <a:r>
              <a:rPr lang="en-US" dirty="0">
                <a:latin typeface="Calibri" panose="020F0502020204030204" pitchFamily="34" charset="0"/>
                <a:ea typeface="Calibri" panose="020F0502020204030204" pitchFamily="34" charset="0"/>
                <a:cs typeface="Times New Roman" panose="02020603050405020304" pitchFamily="18" charset="0"/>
              </a:rPr>
              <a:t>Go to -</a:t>
            </a:r>
            <a:r>
              <a:rPr lang="en-US"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b="1" dirty="0">
                <a:solidFill>
                  <a:srgbClr val="660066"/>
                </a:solidFill>
                <a:latin typeface="Calibri" panose="020F0502020204030204" pitchFamily="34" charset="0"/>
                <a:ea typeface="Calibri" panose="020F0502020204030204" pitchFamily="34" charset="0"/>
                <a:cs typeface="Times New Roman" panose="02020603050405020304" pitchFamily="18" charset="0"/>
              </a:rPr>
              <a:t>https://www.rstudio.com/products/rstudio/download2/ </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download, and install it.</a:t>
            </a:r>
          </a:p>
          <a:p>
            <a:r>
              <a:rPr lang="en-US" b="1" dirty="0">
                <a:solidFill>
                  <a:srgbClr val="660066"/>
                </a:solidFill>
                <a:latin typeface="Calibri" panose="020F0502020204030204" pitchFamily="34" charset="0"/>
                <a:ea typeface="Calibri" panose="020F0502020204030204" pitchFamily="34" charset="0"/>
                <a:cs typeface="Times New Roman" panose="02020603050405020304" pitchFamily="18" charset="0"/>
              </a:rPr>
              <a:t>Start R (run </a:t>
            </a:r>
            <a:r>
              <a:rPr lang="en-US" b="1" dirty="0" err="1">
                <a:solidFill>
                  <a:srgbClr val="660066"/>
                </a:solidFill>
                <a:latin typeface="Calibri" panose="020F0502020204030204" pitchFamily="34" charset="0"/>
                <a:ea typeface="Calibri" panose="020F0502020204030204" pitchFamily="34" charset="0"/>
                <a:cs typeface="Times New Roman" panose="02020603050405020304" pitchFamily="18" charset="0"/>
              </a:rPr>
              <a:t>RStudio</a:t>
            </a:r>
            <a:r>
              <a:rPr lang="en-US" b="1" dirty="0">
                <a:solidFill>
                  <a:srgbClr val="660066"/>
                </a:solidFill>
                <a:latin typeface="Calibri" panose="020F0502020204030204" pitchFamily="34" charset="0"/>
                <a:ea typeface="Calibri" panose="020F0502020204030204" pitchFamily="34" charset="0"/>
                <a:cs typeface="Times New Roman" panose="02020603050405020304" pitchFamily="18" charset="0"/>
              </a:rPr>
              <a:t>), and type </a:t>
            </a:r>
            <a:r>
              <a:rPr lang="en-US" b="1" dirty="0" err="1">
                <a:solidFill>
                  <a:srgbClr val="660066"/>
                </a:solidFill>
                <a:latin typeface="Calibri" panose="020F0502020204030204" pitchFamily="34" charset="0"/>
                <a:ea typeface="Calibri" panose="020F0502020204030204" pitchFamily="34" charset="0"/>
                <a:cs typeface="Times New Roman" panose="02020603050405020304" pitchFamily="18" charset="0"/>
              </a:rPr>
              <a:t>install.packages</a:t>
            </a:r>
            <a:r>
              <a:rPr lang="en-US" b="1" dirty="0">
                <a:solidFill>
                  <a:srgbClr val="660066"/>
                </a:solidFill>
                <a:latin typeface="Calibri" panose="020F0502020204030204" pitchFamily="34" charset="0"/>
                <a:ea typeface="Calibri" panose="020F0502020204030204" pitchFamily="34" charset="0"/>
                <a:cs typeface="Times New Roman" panose="02020603050405020304" pitchFamily="18" charset="0"/>
              </a:rPr>
              <a:t>(" h2o").</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b="1" dirty="0">
                <a:solidFill>
                  <a:srgbClr val="660066"/>
                </a:solidFill>
                <a:latin typeface="Calibri" panose="020F0502020204030204" pitchFamily="34" charset="0"/>
                <a:ea typeface="Calibri" panose="020F0502020204030204" pitchFamily="34"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b="1" dirty="0">
                <a:solidFill>
                  <a:srgbClr val="660066"/>
                </a:solidFill>
                <a:latin typeface="Calibri" panose="020F0502020204030204" pitchFamily="34" charset="0"/>
                <a:ea typeface="Calibri" panose="020F0502020204030204" pitchFamily="34" charset="0"/>
                <a:cs typeface="Times New Roman" panose="02020603050405020304" pitchFamily="18" charset="0"/>
              </a:rPr>
              <a:t>Also install the file I will send to you:  </a:t>
            </a:r>
            <a:r>
              <a:rPr lang="en-US" dirty="0">
                <a:solidFill>
                  <a:srgbClr val="800080"/>
                </a:solidFill>
                <a:latin typeface="Calibri" panose="020F0502020204030204" pitchFamily="34" charset="0"/>
                <a:ea typeface="Calibri" panose="020F0502020204030204" pitchFamily="34" charset="0"/>
                <a:cs typeface="Times New Roman" panose="02020603050405020304" pitchFamily="18" charset="0"/>
              </a:rPr>
              <a:t>groups-input-csv.csv and </a:t>
            </a:r>
            <a:r>
              <a:rPr lang="en-US" dirty="0">
                <a:solidFill>
                  <a:srgbClr val="660066"/>
                </a:solidFill>
                <a:latin typeface="Calibri" panose="020F0502020204030204" pitchFamily="34" charset="0"/>
                <a:ea typeface="Calibri" panose="020F0502020204030204" pitchFamily="34" charset="0"/>
                <a:cs typeface="Times New Roman" panose="02020603050405020304" pitchFamily="18" charset="0"/>
              </a:rPr>
              <a:t>groups-input-csv-original.csv</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Next: (Ted will explain each step ….)</a:t>
            </a:r>
          </a:p>
          <a:p>
            <a:r>
              <a:rPr lang="en-US" b="1" dirty="0">
                <a:solidFill>
                  <a:srgbClr val="660066"/>
                </a:solidFill>
                <a:latin typeface="Calibri" panose="020F0502020204030204" pitchFamily="34" charset="0"/>
                <a:ea typeface="Calibri" panose="020F0502020204030204" pitchFamily="34" charset="0"/>
                <a:cs typeface="Times New Roman" panose="02020603050405020304" pitchFamily="18" charset="0"/>
              </a:rPr>
              <a:t>library( h2o)</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b="1" dirty="0">
                <a:solidFill>
                  <a:srgbClr val="660066"/>
                </a:solidFill>
                <a:latin typeface="Calibri" panose="020F0502020204030204" pitchFamily="34" charset="0"/>
                <a:ea typeface="Calibri" panose="020F0502020204030204" pitchFamily="34" charset="0"/>
                <a:cs typeface="Times New Roman" panose="02020603050405020304" pitchFamily="18" charset="0"/>
              </a:rPr>
              <a:t> h2o.init( </a:t>
            </a:r>
            <a:r>
              <a:rPr lang="en-US" b="1" dirty="0" err="1">
                <a:solidFill>
                  <a:srgbClr val="660066"/>
                </a:solidFill>
                <a:latin typeface="Calibri" panose="020F0502020204030204" pitchFamily="34" charset="0"/>
                <a:ea typeface="Calibri" panose="020F0502020204030204" pitchFamily="34" charset="0"/>
                <a:cs typeface="Times New Roman" panose="02020603050405020304" pitchFamily="18" charset="0"/>
              </a:rPr>
              <a:t>nthreads</a:t>
            </a:r>
            <a:r>
              <a:rPr lang="en-US" b="1" dirty="0">
                <a:solidFill>
                  <a:srgbClr val="660066"/>
                </a:solidFill>
                <a:latin typeface="Calibri" panose="020F0502020204030204" pitchFamily="34" charset="0"/>
                <a:ea typeface="Calibri" panose="020F0502020204030204" pitchFamily="34" charset="0"/>
                <a:cs typeface="Times New Roman" panose="02020603050405020304" pitchFamily="18" charset="0"/>
              </a:rPr>
              <a:t> = -1)</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647700" y="3828217"/>
            <a:ext cx="6770370" cy="2308324"/>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 </a:t>
            </a:r>
            <a:r>
              <a:rPr lang="en-US" b="1" dirty="0">
                <a:solidFill>
                  <a:srgbClr val="660066"/>
                </a:solidFill>
                <a:latin typeface="Calibri" panose="020F0502020204030204" pitchFamily="34" charset="0"/>
                <a:ea typeface="Calibri" panose="020F0502020204030204" pitchFamily="34" charset="0"/>
                <a:cs typeface="Times New Roman" panose="02020603050405020304" pitchFamily="18" charset="0"/>
              </a:rPr>
              <a:t>&gt; data &lt;-h2o.importFile("H:\\R\\groups-input-csv-original.csv")</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b="1" dirty="0">
                <a:solidFill>
                  <a:srgbClr val="660066"/>
                </a:solidFill>
                <a:latin typeface="Calibri" panose="020F0502020204030204" pitchFamily="34" charset="0"/>
                <a:ea typeface="Calibri" panose="020F0502020204030204" pitchFamily="34" charset="0"/>
                <a:cs typeface="Times New Roman" panose="02020603050405020304" pitchFamily="18" charset="0"/>
              </a:rPr>
              <a:t>&gt; y &lt;-"group"</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b="1" dirty="0">
                <a:solidFill>
                  <a:srgbClr val="660066"/>
                </a:solidFill>
                <a:latin typeface="Calibri" panose="020F0502020204030204" pitchFamily="34" charset="0"/>
                <a:ea typeface="Calibri" panose="020F0502020204030204" pitchFamily="34" charset="0"/>
                <a:cs typeface="Times New Roman" panose="02020603050405020304" pitchFamily="18" charset="0"/>
              </a:rPr>
              <a:t>&gt; x&lt;- </a:t>
            </a:r>
            <a:r>
              <a:rPr lang="en-US" b="1" dirty="0" err="1">
                <a:solidFill>
                  <a:srgbClr val="660066"/>
                </a:solidFill>
                <a:latin typeface="Calibri" panose="020F0502020204030204" pitchFamily="34" charset="0"/>
                <a:ea typeface="Calibri" panose="020F0502020204030204" pitchFamily="34" charset="0"/>
                <a:cs typeface="Times New Roman" panose="02020603050405020304" pitchFamily="18" charset="0"/>
              </a:rPr>
              <a:t>setdiff</a:t>
            </a:r>
            <a:r>
              <a:rPr lang="en-US" b="1" dirty="0">
                <a:solidFill>
                  <a:srgbClr val="660066"/>
                </a:solidFill>
                <a:latin typeface="Calibri" panose="020F0502020204030204" pitchFamily="34" charset="0"/>
                <a:ea typeface="Calibri" panose="020F0502020204030204" pitchFamily="34" charset="0"/>
                <a:cs typeface="Times New Roman" panose="02020603050405020304" pitchFamily="18" charset="0"/>
              </a:rPr>
              <a:t>(names(data),y)</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b="1" dirty="0">
                <a:solidFill>
                  <a:srgbClr val="660066"/>
                </a:solidFill>
                <a:latin typeface="Calibri" panose="020F0502020204030204" pitchFamily="34" charset="0"/>
                <a:ea typeface="Calibri" panose="020F0502020204030204" pitchFamily="34" charset="0"/>
                <a:cs typeface="Times New Roman" panose="02020603050405020304" pitchFamily="18" charset="0"/>
              </a:rPr>
              <a:t>&gt; parts &lt;- h2o.splitFrame(data, 0.7) </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b="1" dirty="0">
                <a:solidFill>
                  <a:srgbClr val="660066"/>
                </a:solidFill>
                <a:latin typeface="Calibri" panose="020F0502020204030204" pitchFamily="34" charset="0"/>
                <a:ea typeface="Calibri" panose="020F0502020204030204" pitchFamily="34" charset="0"/>
                <a:cs typeface="Times New Roman" panose="02020603050405020304" pitchFamily="18" charset="0"/>
              </a:rPr>
              <a:t>&gt; train &lt;- parts[[ 1]]</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b="1" dirty="0">
                <a:solidFill>
                  <a:srgbClr val="660066"/>
                </a:solidFill>
                <a:latin typeface="Calibri" panose="020F0502020204030204" pitchFamily="34" charset="0"/>
                <a:ea typeface="Calibri" panose="020F0502020204030204" pitchFamily="34" charset="0"/>
                <a:cs typeface="Times New Roman" panose="02020603050405020304" pitchFamily="18" charset="0"/>
              </a:rPr>
              <a:t>&gt; test &lt;- parts[[ 2]]</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b="1" dirty="0">
                <a:solidFill>
                  <a:srgbClr val="660066"/>
                </a:solidFill>
                <a:latin typeface="Calibri" panose="020F0502020204030204" pitchFamily="34" charset="0"/>
                <a:ea typeface="Calibri" panose="020F0502020204030204" pitchFamily="34" charset="0"/>
                <a:cs typeface="Times New Roman" panose="02020603050405020304" pitchFamily="18" charset="0"/>
              </a:rPr>
              <a:t>&gt; m &lt;- h2o.deeplearning( x, y, train)</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b="1" dirty="0">
                <a:solidFill>
                  <a:srgbClr val="660066"/>
                </a:solidFill>
                <a:latin typeface="Calibri" panose="020F0502020204030204" pitchFamily="34" charset="0"/>
                <a:ea typeface="Calibri" panose="020F0502020204030204" pitchFamily="34" charset="0"/>
                <a:cs typeface="Times New Roman" panose="02020603050405020304" pitchFamily="18" charset="0"/>
              </a:rPr>
              <a:t>&gt; p &lt;- h2o.predict( m, test)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2">
            <a:extLst>
              <a:ext uri="{FF2B5EF4-FFF2-40B4-BE49-F238E27FC236}">
                <a16:creationId xmlns:a16="http://schemas.microsoft.com/office/drawing/2014/main" id="{ABC736F3-876D-42E9-A1B0-BB03D04A13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10920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Deep Learning via H2O</a:t>
            </a:r>
            <a:br>
              <a:rPr lang="en-US" dirty="0"/>
            </a:br>
            <a:r>
              <a:rPr lang="en-US" sz="2400" dirty="0">
                <a:latin typeface="Calibri" panose="020F0502020204030204" pitchFamily="34" charset="0"/>
                <a:cs typeface="Calibri" panose="020F0502020204030204" pitchFamily="34" charset="0"/>
              </a:rPr>
              <a:t>Classifying Trading Strategies</a:t>
            </a:r>
            <a:endParaRPr lang="de-DE" sz="2400" dirty="0"/>
          </a:p>
        </p:txBody>
      </p:sp>
      <p:sp>
        <p:nvSpPr>
          <p:cNvPr id="7"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550800" y="1279942"/>
            <a:ext cx="8885300" cy="2585323"/>
          </a:xfrm>
          <a:prstGeom prst="rect">
            <a:avLst/>
          </a:prstGeom>
        </p:spPr>
        <p:txBody>
          <a:bodyPr wrap="square">
            <a:spAutoFit/>
          </a:bodyPr>
          <a:lstStyle/>
          <a:p>
            <a:r>
              <a:rPr lang="en-US" b="1" dirty="0">
                <a:solidFill>
                  <a:srgbClr val="800080"/>
                </a:solidFill>
                <a:latin typeface="Calibri" panose="020F0502020204030204" pitchFamily="34" charset="0"/>
                <a:ea typeface="Calibri" panose="020F0502020204030204" pitchFamily="34" charset="0"/>
                <a:cs typeface="Times New Roman" panose="02020603050405020304" pitchFamily="18" charset="0"/>
              </a:rPr>
              <a:t>&gt; p</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b="1" i="1" dirty="0">
                <a:solidFill>
                  <a:srgbClr val="800080"/>
                </a:solidFill>
                <a:latin typeface="Calibri" panose="020F0502020204030204" pitchFamily="34" charset="0"/>
                <a:ea typeface="Calibri" panose="020F0502020204030204" pitchFamily="34" charset="0"/>
                <a:cs typeface="Times New Roman" panose="02020603050405020304" pitchFamily="18" charset="0"/>
              </a:rPr>
              <a:t>Here is our Output </a:t>
            </a:r>
            <a:r>
              <a:rPr lang="en-US" b="1" i="1" dirty="0">
                <a:solidFill>
                  <a:srgbClr val="800080"/>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only 1</a:t>
            </a:r>
            <a:r>
              <a:rPr lang="en-US" b="1" i="1" baseline="30000" dirty="0">
                <a:solidFill>
                  <a:srgbClr val="800080"/>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st</a:t>
            </a:r>
            <a:r>
              <a:rPr lang="en-US" b="1" i="1" dirty="0">
                <a:solidFill>
                  <a:srgbClr val="800080"/>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6 by default; </a:t>
            </a:r>
            <a:r>
              <a:rPr lang="en-US" b="1" i="1"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get all via </a:t>
            </a:r>
            <a:r>
              <a:rPr lang="en-US" b="1" dirty="0"/>
              <a:t>&gt; </a:t>
            </a:r>
            <a:r>
              <a:rPr lang="en-US" b="1" dirty="0" err="1"/>
              <a:t>as.data.frame</a:t>
            </a:r>
            <a:r>
              <a:rPr lang="en-US" b="1" dirty="0"/>
              <a:t>(p</a:t>
            </a:r>
            <a:r>
              <a:rPr lang="en-US" dirty="0"/>
              <a:t>))</a:t>
            </a:r>
          </a:p>
          <a:p>
            <a:r>
              <a:rPr lang="en-US" dirty="0">
                <a:solidFill>
                  <a:srgbClr val="800080"/>
                </a:solidFill>
                <a:latin typeface="Calibri" panose="020F0502020204030204" pitchFamily="34" charset="0"/>
                <a:ea typeface="Calibri" panose="020F0502020204030204" pitchFamily="34" charset="0"/>
                <a:cs typeface="Times New Roman" panose="02020603050405020304" pitchFamily="18" charset="0"/>
              </a:rPr>
              <a:t>predict            B            N           S            SB           SS</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800080"/>
                </a:solidFill>
                <a:latin typeface="Calibri" panose="020F0502020204030204" pitchFamily="34" charset="0"/>
                <a:ea typeface="Calibri" panose="020F0502020204030204" pitchFamily="34" charset="0"/>
                <a:cs typeface="Times New Roman" panose="02020603050405020304" pitchFamily="18" charset="0"/>
              </a:rPr>
              <a:t>1      SB 9.755072e-04 8.424343e-08 3.856824e-14 </a:t>
            </a:r>
            <a:r>
              <a:rPr lang="en-US" b="1" dirty="0">
                <a:solidFill>
                  <a:srgbClr val="800080"/>
                </a:solidFill>
                <a:latin typeface="Calibri" panose="020F0502020204030204" pitchFamily="34" charset="0"/>
                <a:ea typeface="Calibri" panose="020F0502020204030204" pitchFamily="34" charset="0"/>
                <a:cs typeface="Times New Roman" panose="02020603050405020304" pitchFamily="18" charset="0"/>
              </a:rPr>
              <a:t>9.990244e-01</a:t>
            </a:r>
            <a:r>
              <a:rPr lang="en-US" dirty="0">
                <a:solidFill>
                  <a:srgbClr val="800080"/>
                </a:solidFill>
                <a:latin typeface="Calibri" panose="020F0502020204030204" pitchFamily="34" charset="0"/>
                <a:ea typeface="Calibri" panose="020F0502020204030204" pitchFamily="34" charset="0"/>
                <a:cs typeface="Times New Roman" panose="02020603050405020304" pitchFamily="18" charset="0"/>
              </a:rPr>
              <a:t> 1.894005e-16</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800080"/>
                </a:solidFill>
                <a:latin typeface="Calibri" panose="020F0502020204030204" pitchFamily="34" charset="0"/>
                <a:ea typeface="Calibri" panose="020F0502020204030204" pitchFamily="34" charset="0"/>
                <a:cs typeface="Times New Roman" panose="02020603050405020304" pitchFamily="18" charset="0"/>
              </a:rPr>
              <a:t>2      SS 1.672041e-13 7.191833e-08 2.560162e-03 6.774200e-13 </a:t>
            </a:r>
            <a:r>
              <a:rPr lang="en-US" b="1" dirty="0">
                <a:solidFill>
                  <a:srgbClr val="800080"/>
                </a:solidFill>
                <a:latin typeface="Calibri" panose="020F0502020204030204" pitchFamily="34" charset="0"/>
                <a:ea typeface="Calibri" panose="020F0502020204030204" pitchFamily="34" charset="0"/>
                <a:cs typeface="Times New Roman" panose="02020603050405020304" pitchFamily="18" charset="0"/>
              </a:rPr>
              <a:t>9.974398e-01</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800080"/>
                </a:solidFill>
                <a:latin typeface="Calibri" panose="020F0502020204030204" pitchFamily="34" charset="0"/>
                <a:ea typeface="Calibri" panose="020F0502020204030204" pitchFamily="34" charset="0"/>
                <a:cs typeface="Times New Roman" panose="02020603050405020304" pitchFamily="18" charset="0"/>
              </a:rPr>
              <a:t>3       B </a:t>
            </a:r>
            <a:r>
              <a:rPr lang="en-US" b="1" dirty="0">
                <a:solidFill>
                  <a:srgbClr val="800080"/>
                </a:solidFill>
                <a:latin typeface="Calibri" panose="020F0502020204030204" pitchFamily="34" charset="0"/>
                <a:ea typeface="Calibri" panose="020F0502020204030204" pitchFamily="34" charset="0"/>
                <a:cs typeface="Times New Roman" panose="02020603050405020304" pitchFamily="18" charset="0"/>
              </a:rPr>
              <a:t>9.867068e-01</a:t>
            </a:r>
            <a:r>
              <a:rPr lang="en-US" dirty="0">
                <a:solidFill>
                  <a:srgbClr val="800080"/>
                </a:solidFill>
                <a:latin typeface="Calibri" panose="020F0502020204030204" pitchFamily="34" charset="0"/>
                <a:ea typeface="Calibri" panose="020F0502020204030204" pitchFamily="34" charset="0"/>
                <a:cs typeface="Times New Roman" panose="02020603050405020304" pitchFamily="18" charset="0"/>
              </a:rPr>
              <a:t> 6.182144e-03 7.920686e-08 7.110992e-03 3.762406e-12</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800080"/>
                </a:solidFill>
                <a:latin typeface="Calibri" panose="020F0502020204030204" pitchFamily="34" charset="0"/>
                <a:ea typeface="Calibri" panose="020F0502020204030204" pitchFamily="34" charset="0"/>
                <a:cs typeface="Times New Roman" panose="02020603050405020304" pitchFamily="18" charset="0"/>
              </a:rPr>
              <a:t>4      SB 1.126703e-03 2.230613e-07 1.387223e-12 </a:t>
            </a:r>
            <a:r>
              <a:rPr lang="en-US" b="1" dirty="0">
                <a:solidFill>
                  <a:srgbClr val="800080"/>
                </a:solidFill>
                <a:latin typeface="Calibri" panose="020F0502020204030204" pitchFamily="34" charset="0"/>
                <a:ea typeface="Calibri" panose="020F0502020204030204" pitchFamily="34" charset="0"/>
                <a:cs typeface="Times New Roman" panose="02020603050405020304" pitchFamily="18" charset="0"/>
              </a:rPr>
              <a:t>9.988731e-01</a:t>
            </a:r>
            <a:r>
              <a:rPr lang="en-US" dirty="0">
                <a:solidFill>
                  <a:srgbClr val="800080"/>
                </a:solidFill>
                <a:latin typeface="Calibri" panose="020F0502020204030204" pitchFamily="34" charset="0"/>
                <a:ea typeface="Calibri" panose="020F0502020204030204" pitchFamily="34" charset="0"/>
                <a:cs typeface="Times New Roman" panose="02020603050405020304" pitchFamily="18" charset="0"/>
              </a:rPr>
              <a:t> 1.893214e-14</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800080"/>
                </a:solidFill>
                <a:latin typeface="Calibri" panose="020F0502020204030204" pitchFamily="34" charset="0"/>
                <a:ea typeface="Calibri" panose="020F0502020204030204" pitchFamily="34" charset="0"/>
                <a:cs typeface="Times New Roman" panose="02020603050405020304" pitchFamily="18" charset="0"/>
              </a:rPr>
              <a:t>5       N 1.154476e-03 </a:t>
            </a:r>
            <a:r>
              <a:rPr lang="en-US" b="1" dirty="0">
                <a:solidFill>
                  <a:srgbClr val="800080"/>
                </a:solidFill>
                <a:latin typeface="Calibri" panose="020F0502020204030204" pitchFamily="34" charset="0"/>
                <a:ea typeface="Calibri" panose="020F0502020204030204" pitchFamily="34" charset="0"/>
                <a:cs typeface="Times New Roman" panose="02020603050405020304" pitchFamily="18" charset="0"/>
              </a:rPr>
              <a:t>9.757761e-01</a:t>
            </a:r>
            <a:r>
              <a:rPr lang="en-US" dirty="0">
                <a:solidFill>
                  <a:srgbClr val="800080"/>
                </a:solidFill>
                <a:latin typeface="Calibri" panose="020F0502020204030204" pitchFamily="34" charset="0"/>
                <a:ea typeface="Calibri" panose="020F0502020204030204" pitchFamily="34" charset="0"/>
                <a:cs typeface="Times New Roman" panose="02020603050405020304" pitchFamily="18" charset="0"/>
              </a:rPr>
              <a:t> 2.306447e-02 2.063789e-06 2.929290e-06</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800080"/>
                </a:solidFill>
                <a:latin typeface="Calibri" panose="020F0502020204030204" pitchFamily="34" charset="0"/>
                <a:ea typeface="Calibri" panose="020F0502020204030204" pitchFamily="34" charset="0"/>
                <a:cs typeface="Times New Roman" panose="02020603050405020304" pitchFamily="18" charset="0"/>
              </a:rPr>
              <a:t>6       N 3.196863e-04 </a:t>
            </a:r>
            <a:r>
              <a:rPr lang="en-US" b="1" dirty="0">
                <a:solidFill>
                  <a:srgbClr val="800080"/>
                </a:solidFill>
                <a:latin typeface="Calibri" panose="020F0502020204030204" pitchFamily="34" charset="0"/>
                <a:ea typeface="Calibri" panose="020F0502020204030204" pitchFamily="34" charset="0"/>
                <a:cs typeface="Times New Roman" panose="02020603050405020304" pitchFamily="18" charset="0"/>
              </a:rPr>
              <a:t>9.986640e-01</a:t>
            </a:r>
            <a:r>
              <a:rPr lang="en-US" dirty="0">
                <a:solidFill>
                  <a:srgbClr val="800080"/>
                </a:solidFill>
                <a:latin typeface="Calibri" panose="020F0502020204030204" pitchFamily="34" charset="0"/>
                <a:ea typeface="Calibri" panose="020F0502020204030204" pitchFamily="34" charset="0"/>
                <a:cs typeface="Times New Roman" panose="02020603050405020304" pitchFamily="18" charset="0"/>
              </a:rPr>
              <a:t> 1.016343e-03 8.909465e-11 2.274998e-10</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2">
            <a:extLst>
              <a:ext uri="{FF2B5EF4-FFF2-40B4-BE49-F238E27FC236}">
                <a16:creationId xmlns:a16="http://schemas.microsoft.com/office/drawing/2014/main" id="{592879C1-2B2B-4210-82C2-F42CB1C71C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06059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Deep Learning via H2O</a:t>
            </a:r>
            <a:br>
              <a:rPr lang="en-US" dirty="0"/>
            </a:br>
            <a:r>
              <a:rPr lang="en-US" sz="2400" dirty="0">
                <a:latin typeface="Calibri" panose="020F0502020204030204" pitchFamily="34" charset="0"/>
                <a:cs typeface="Calibri" panose="020F0502020204030204" pitchFamily="34" charset="0"/>
              </a:rPr>
              <a:t>Classifying Trading Strategies</a:t>
            </a:r>
            <a:endParaRPr lang="de-DE" sz="2400" dirty="0"/>
          </a:p>
        </p:txBody>
      </p:sp>
      <p:sp>
        <p:nvSpPr>
          <p:cNvPr id="7"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411100" y="1120845"/>
            <a:ext cx="11628500" cy="5909310"/>
          </a:xfrm>
          <a:prstGeom prst="rect">
            <a:avLst/>
          </a:prstGeom>
        </p:spPr>
        <p:txBody>
          <a:bodyPr wrap="square">
            <a:spAutoFit/>
          </a:bodyPr>
          <a:lstStyle/>
          <a:p>
            <a:r>
              <a:rPr lang="en-US" b="1" dirty="0">
                <a:solidFill>
                  <a:srgbClr val="660066"/>
                </a:solidFill>
                <a:latin typeface="Calibri" panose="020F0502020204030204" pitchFamily="34" charset="0"/>
                <a:ea typeface="Calibri" panose="020F0502020204030204" pitchFamily="34" charset="0"/>
                <a:cs typeface="Times New Roman" panose="02020603050405020304" pitchFamily="18" charset="0"/>
              </a:rPr>
              <a:t>&gt; m</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Model Details:</a:t>
            </a:r>
          </a:p>
          <a:p>
            <a:r>
              <a:rPr lang="en-US" dirty="0">
                <a:latin typeface="Calibri" panose="020F0502020204030204" pitchFamily="34" charset="0"/>
                <a:ea typeface="Calibri" panose="020F0502020204030204" pitchFamily="34" charset="0"/>
                <a:cs typeface="Times New Roman" panose="02020603050405020304" pitchFamily="18" charset="0"/>
              </a:rPr>
              <a:t>==============</a:t>
            </a:r>
          </a:p>
          <a:p>
            <a:r>
              <a:rPr lang="en-US" dirty="0">
                <a:latin typeface="Calibri" panose="020F0502020204030204" pitchFamily="34" charset="0"/>
                <a:ea typeface="Calibri" panose="020F0502020204030204" pitchFamily="34" charset="0"/>
                <a:cs typeface="Times New Roman" panose="02020603050405020304" pitchFamily="18" charset="0"/>
              </a:rPr>
              <a:t> .</a:t>
            </a:r>
          </a:p>
          <a:p>
            <a:r>
              <a:rPr lang="en-US" dirty="0">
                <a:latin typeface="Calibri" panose="020F0502020204030204" pitchFamily="34" charset="0"/>
                <a:ea typeface="Calibri" panose="020F0502020204030204" pitchFamily="34" charset="0"/>
                <a:cs typeface="Times New Roman" panose="02020603050405020304" pitchFamily="18" charset="0"/>
              </a:rPr>
              <a:t>.</a:t>
            </a:r>
          </a:p>
          <a:p>
            <a:r>
              <a:rPr lang="en-US" dirty="0">
                <a:latin typeface="Calibri" panose="020F0502020204030204" pitchFamily="34" charset="0"/>
                <a:ea typeface="Calibri" panose="020F0502020204030204" pitchFamily="34" charset="0"/>
                <a:cs typeface="Times New Roman" panose="02020603050405020304" pitchFamily="18" charset="0"/>
              </a:rPr>
              <a:t>.</a:t>
            </a:r>
          </a:p>
          <a:p>
            <a:r>
              <a:rPr lang="en-US" b="1" dirty="0">
                <a:latin typeface="Calibri" panose="020F0502020204030204" pitchFamily="34" charset="0"/>
                <a:ea typeface="Calibri" panose="020F0502020204030204" pitchFamily="34" charset="0"/>
                <a:cs typeface="Times New Roman" panose="02020603050405020304" pitchFamily="18" charset="0"/>
              </a:rPr>
              <a:t>MSE: (Extract with `h2o.mse`) 0.0004284974</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RMSE: (Extract with `h2o.rmse`) 0.02070018</a:t>
            </a:r>
          </a:p>
          <a:p>
            <a:r>
              <a:rPr lang="en-US" dirty="0" err="1">
                <a:latin typeface="Calibri" panose="020F0502020204030204" pitchFamily="34" charset="0"/>
                <a:ea typeface="Calibri" panose="020F0502020204030204" pitchFamily="34" charset="0"/>
                <a:cs typeface="Times New Roman" panose="02020603050405020304" pitchFamily="18" charset="0"/>
              </a:rPr>
              <a:t>Logloss</a:t>
            </a:r>
            <a:r>
              <a:rPr lang="en-US" dirty="0">
                <a:latin typeface="Calibri" panose="020F0502020204030204" pitchFamily="34" charset="0"/>
                <a:ea typeface="Calibri" panose="020F0502020204030204" pitchFamily="34" charset="0"/>
                <a:cs typeface="Times New Roman" panose="02020603050405020304" pitchFamily="18" charset="0"/>
              </a:rPr>
              <a:t>: (Extract with `h2o.logloss`) 0.009045752</a:t>
            </a:r>
          </a:p>
          <a:p>
            <a:r>
              <a:rPr lang="en-US" dirty="0">
                <a:latin typeface="Calibri" panose="020F0502020204030204" pitchFamily="34" charset="0"/>
                <a:ea typeface="Calibri" panose="020F0502020204030204" pitchFamily="34" charset="0"/>
                <a:cs typeface="Times New Roman" panose="02020603050405020304" pitchFamily="18" charset="0"/>
              </a:rPr>
              <a:t>Mean Per-Class Error: 0</a:t>
            </a:r>
          </a:p>
          <a:p>
            <a:r>
              <a:rPr lang="en-US" dirty="0">
                <a:latin typeface="Calibri" panose="020F0502020204030204" pitchFamily="34" charset="0"/>
                <a:ea typeface="Calibri" panose="020F0502020204030204" pitchFamily="34" charset="0"/>
                <a:cs typeface="Times New Roman" panose="02020603050405020304" pitchFamily="18" charset="0"/>
              </a:rPr>
              <a:t>Confusion Matrix: Extract with `</a:t>
            </a:r>
            <a:r>
              <a:rPr lang="en-US" b="1" i="1" dirty="0">
                <a:solidFill>
                  <a:srgbClr val="7030A0"/>
                </a:solidFill>
                <a:latin typeface="Calibri" panose="020F0502020204030204" pitchFamily="34" charset="0"/>
                <a:ea typeface="Calibri" panose="020F0502020204030204" pitchFamily="34" charset="0"/>
                <a:cs typeface="Times New Roman" panose="02020603050405020304" pitchFamily="18" charset="0"/>
              </a:rPr>
              <a:t>h2o.confusionMatrix(&lt;model&gt;,train = TRUE)`)</a:t>
            </a:r>
            <a:endParaRPr lang="en-US" i="1" dirty="0">
              <a:solidFill>
                <a:srgbClr val="7030A0"/>
              </a:solidFill>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a:t>
            </a:r>
          </a:p>
          <a:p>
            <a:r>
              <a:rPr lang="en-US" dirty="0">
                <a:latin typeface="Calibri" panose="020F0502020204030204" pitchFamily="34" charset="0"/>
                <a:ea typeface="Calibri" panose="020F0502020204030204" pitchFamily="34" charset="0"/>
                <a:cs typeface="Times New Roman" panose="02020603050405020304" pitchFamily="18" charset="0"/>
              </a:rPr>
              <a:t>Confusion Matrix: vertical: actual; across: predicted</a:t>
            </a:r>
          </a:p>
          <a:p>
            <a:r>
              <a:rPr lang="en-US" dirty="0">
                <a:latin typeface="Calibri" panose="020F0502020204030204" pitchFamily="34" charset="0"/>
                <a:ea typeface="Calibri" panose="020F0502020204030204" pitchFamily="34" charset="0"/>
                <a:cs typeface="Times New Roman" panose="02020603050405020304" pitchFamily="18" charset="0"/>
              </a:rPr>
              <a:t>        B  N S  SB SS  Error      Rate</a:t>
            </a:r>
          </a:p>
          <a:p>
            <a:r>
              <a:rPr lang="en-US" dirty="0">
                <a:latin typeface="Calibri" panose="020F0502020204030204" pitchFamily="34" charset="0"/>
                <a:ea typeface="Calibri" panose="020F0502020204030204" pitchFamily="34" charset="0"/>
                <a:cs typeface="Times New Roman" panose="02020603050405020304" pitchFamily="18" charset="0"/>
              </a:rPr>
              <a:t>B      19  0  0  0  0 0.0000 =  0 / 19</a:t>
            </a:r>
          </a:p>
          <a:p>
            <a:r>
              <a:rPr lang="en-US" dirty="0">
                <a:latin typeface="Calibri" panose="020F0502020204030204" pitchFamily="34" charset="0"/>
                <a:ea typeface="Calibri" panose="020F0502020204030204" pitchFamily="34" charset="0"/>
                <a:cs typeface="Times New Roman" panose="02020603050405020304" pitchFamily="18" charset="0"/>
              </a:rPr>
              <a:t>N       0 64  0  0  0 0.0000 =  0 / 64</a:t>
            </a:r>
          </a:p>
          <a:p>
            <a:r>
              <a:rPr lang="en-US" dirty="0">
                <a:latin typeface="Calibri" panose="020F0502020204030204" pitchFamily="34" charset="0"/>
                <a:ea typeface="Calibri" panose="020F0502020204030204" pitchFamily="34" charset="0"/>
                <a:cs typeface="Times New Roman" panose="02020603050405020304" pitchFamily="18" charset="0"/>
              </a:rPr>
              <a:t>S       0  0 24  0  0 0.0000 =  0 / 24</a:t>
            </a:r>
          </a:p>
          <a:p>
            <a:r>
              <a:rPr lang="en-US" dirty="0">
                <a:latin typeface="Calibri" panose="020F0502020204030204" pitchFamily="34" charset="0"/>
                <a:ea typeface="Calibri" panose="020F0502020204030204" pitchFamily="34" charset="0"/>
                <a:cs typeface="Times New Roman" panose="02020603050405020304" pitchFamily="18" charset="0"/>
              </a:rPr>
              <a:t>SB      0  0  0 20  0 0.0000 =  0 / 20</a:t>
            </a:r>
          </a:p>
          <a:p>
            <a:r>
              <a:rPr lang="en-US" dirty="0">
                <a:latin typeface="Calibri" panose="020F0502020204030204" pitchFamily="34" charset="0"/>
                <a:ea typeface="Calibri" panose="020F0502020204030204" pitchFamily="34" charset="0"/>
                <a:cs typeface="Times New Roman" panose="02020603050405020304" pitchFamily="18" charset="0"/>
              </a:rPr>
              <a:t>SS      0  0  0  0 16 0.0000 =  0 / 16</a:t>
            </a:r>
          </a:p>
          <a:p>
            <a:r>
              <a:rPr lang="en-US" i="1" dirty="0">
                <a:solidFill>
                  <a:srgbClr val="7030A0"/>
                </a:solidFill>
                <a:latin typeface="Calibri" panose="020F0502020204030204" pitchFamily="34" charset="0"/>
                <a:ea typeface="Calibri" panose="020F0502020204030204" pitchFamily="34" charset="0"/>
                <a:cs typeface="Times New Roman" panose="02020603050405020304" pitchFamily="18" charset="0"/>
              </a:rPr>
              <a:t>Totals 19 64 24 20 16 0.0000 </a:t>
            </a:r>
            <a:r>
              <a:rPr lang="en-US" b="1" i="1" dirty="0">
                <a:solidFill>
                  <a:srgbClr val="7030A0"/>
                </a:solidFill>
                <a:latin typeface="Calibri" panose="020F0502020204030204" pitchFamily="34" charset="0"/>
                <a:ea typeface="Calibri" panose="020F0502020204030204" pitchFamily="34" charset="0"/>
                <a:cs typeface="Times New Roman" panose="02020603050405020304" pitchFamily="18" charset="0"/>
              </a:rPr>
              <a:t>= 0 / 143</a:t>
            </a:r>
            <a:endParaRPr lang="en-US" i="1" dirty="0">
              <a:solidFill>
                <a:srgbClr val="7030A0"/>
              </a:solidFill>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2">
            <a:extLst>
              <a:ext uri="{FF2B5EF4-FFF2-40B4-BE49-F238E27FC236}">
                <a16:creationId xmlns:a16="http://schemas.microsoft.com/office/drawing/2014/main" id="{B9C25D6E-244E-4E5D-98E3-9ECF491604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10318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Deep Learning via H2O</a:t>
            </a:r>
            <a:br>
              <a:rPr lang="en-US" dirty="0"/>
            </a:br>
            <a:r>
              <a:rPr lang="en-US" sz="2400" dirty="0">
                <a:latin typeface="Calibri" panose="020F0502020204030204" pitchFamily="34" charset="0"/>
                <a:cs typeface="Calibri" panose="020F0502020204030204" pitchFamily="34" charset="0"/>
              </a:rPr>
              <a:t>Classifying Trading Strategies</a:t>
            </a:r>
            <a:endParaRPr lang="de-DE" sz="2400" dirty="0"/>
          </a:p>
        </p:txBody>
      </p:sp>
      <p:sp>
        <p:nvSpPr>
          <p:cNvPr id="7"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550800" y="1401555"/>
            <a:ext cx="11641200" cy="2585323"/>
          </a:xfrm>
          <a:prstGeom prst="rect">
            <a:avLst/>
          </a:prstGeom>
        </p:spPr>
        <p:txBody>
          <a:bodyPr wrap="square">
            <a:spAutoFit/>
          </a:bodyPr>
          <a:lstStyle/>
          <a:p>
            <a:r>
              <a:rPr lang="en-US" b="1" dirty="0">
                <a:solidFill>
                  <a:srgbClr val="800080"/>
                </a:solidFill>
                <a:latin typeface="Calibri" panose="020F0502020204030204" pitchFamily="34" charset="0"/>
                <a:ea typeface="Calibri" panose="020F0502020204030204" pitchFamily="34" charset="0"/>
                <a:cs typeface="Times New Roman" panose="02020603050405020304" pitchFamily="18" charset="0"/>
              </a:rPr>
              <a:t>&gt; h2o.scoreHistory(m)</a:t>
            </a:r>
            <a:endParaRPr lang="en-US" b="1"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800080"/>
                </a:solidFill>
                <a:latin typeface="Calibri" panose="020F0502020204030204" pitchFamily="34" charset="0"/>
                <a:ea typeface="Calibri" panose="020F0502020204030204" pitchFamily="34" charset="0"/>
                <a:cs typeface="Times New Roman" panose="02020603050405020304" pitchFamily="18" charset="0"/>
              </a:rPr>
              <a:t>Scoring History: </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800080"/>
                </a:solidFill>
                <a:latin typeface="Calibri" panose="020F0502020204030204" pitchFamily="34" charset="0"/>
                <a:ea typeface="Calibri" panose="020F0502020204030204" pitchFamily="34" charset="0"/>
                <a:cs typeface="Times New Roman" panose="02020603050405020304" pitchFamily="18" charset="0"/>
              </a:rPr>
              <a:t>            timestamp   duration </a:t>
            </a:r>
            <a:r>
              <a:rPr lang="en-US" dirty="0" err="1">
                <a:solidFill>
                  <a:srgbClr val="800080"/>
                </a:solidFill>
                <a:latin typeface="Calibri" panose="020F0502020204030204" pitchFamily="34" charset="0"/>
                <a:ea typeface="Calibri" panose="020F0502020204030204" pitchFamily="34" charset="0"/>
                <a:cs typeface="Times New Roman" panose="02020603050405020304" pitchFamily="18" charset="0"/>
              </a:rPr>
              <a:t>training_speed</a:t>
            </a:r>
            <a:r>
              <a:rPr lang="en-US" dirty="0">
                <a:solidFill>
                  <a:srgbClr val="800080"/>
                </a:solidFill>
                <a:latin typeface="Calibri" panose="020F0502020204030204" pitchFamily="34" charset="0"/>
                <a:ea typeface="Calibri" panose="020F0502020204030204" pitchFamily="34" charset="0"/>
                <a:cs typeface="Times New Roman" panose="02020603050405020304" pitchFamily="18" charset="0"/>
              </a:rPr>
              <a:t>   epochs iterations     samples </a:t>
            </a:r>
            <a:r>
              <a:rPr lang="en-US" dirty="0" err="1">
                <a:solidFill>
                  <a:srgbClr val="800080"/>
                </a:solidFill>
                <a:latin typeface="Calibri" panose="020F0502020204030204" pitchFamily="34" charset="0"/>
                <a:ea typeface="Calibri" panose="020F0502020204030204" pitchFamily="34" charset="0"/>
                <a:cs typeface="Times New Roman" panose="02020603050405020304" pitchFamily="18" charset="0"/>
              </a:rPr>
              <a:t>training_rmse</a:t>
            </a:r>
            <a:r>
              <a:rPr lang="en-US" dirty="0">
                <a:solidFill>
                  <a:srgbClr val="800080"/>
                </a:solidFill>
                <a:latin typeface="Calibri" panose="020F0502020204030204" pitchFamily="34" charset="0"/>
                <a:ea typeface="Calibri" panose="020F0502020204030204" pitchFamily="34" charset="0"/>
                <a:cs typeface="Times New Roman" panose="02020603050405020304" pitchFamily="18" charset="0"/>
              </a:rPr>
              <a:t> </a:t>
            </a:r>
            <a:r>
              <a:rPr lang="en-US" dirty="0" err="1">
                <a:solidFill>
                  <a:srgbClr val="800080"/>
                </a:solidFill>
                <a:latin typeface="Calibri" panose="020F0502020204030204" pitchFamily="34" charset="0"/>
                <a:ea typeface="Calibri" panose="020F0502020204030204" pitchFamily="34" charset="0"/>
                <a:cs typeface="Times New Roman" panose="02020603050405020304" pitchFamily="18" charset="0"/>
              </a:rPr>
              <a:t>training_logloss</a:t>
            </a:r>
            <a:r>
              <a:rPr lang="en-US" dirty="0">
                <a:solidFill>
                  <a:srgbClr val="800080"/>
                </a:solidFill>
                <a:latin typeface="Calibri" panose="020F0502020204030204" pitchFamily="34" charset="0"/>
                <a:ea typeface="Calibri" panose="020F0502020204030204" pitchFamily="34" charset="0"/>
                <a:cs typeface="Times New Roman" panose="02020603050405020304" pitchFamily="18" charset="0"/>
              </a:rPr>
              <a:t> </a:t>
            </a:r>
            <a:r>
              <a:rPr lang="en-US" dirty="0" err="1">
                <a:solidFill>
                  <a:srgbClr val="800080"/>
                </a:solidFill>
                <a:latin typeface="Calibri" panose="020F0502020204030204" pitchFamily="34" charset="0"/>
                <a:ea typeface="Calibri" panose="020F0502020204030204" pitchFamily="34" charset="0"/>
                <a:cs typeface="Times New Roman" panose="02020603050405020304" pitchFamily="18" charset="0"/>
              </a:rPr>
              <a:t>training_classification_error</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800080"/>
                </a:solidFill>
                <a:latin typeface="Calibri" panose="020F0502020204030204" pitchFamily="34" charset="0"/>
                <a:ea typeface="Calibri" panose="020F0502020204030204" pitchFamily="34" charset="0"/>
                <a:cs typeface="Times New Roman" panose="02020603050405020304" pitchFamily="18" charset="0"/>
              </a:rPr>
              <a:t>1 2017-05-10 15:48:55  0.000 sec                 0.00000          0    0.000000                                                             </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800080"/>
                </a:solidFill>
                <a:latin typeface="Calibri" panose="020F0502020204030204" pitchFamily="34" charset="0"/>
                <a:ea typeface="Calibri" panose="020F0502020204030204" pitchFamily="34" charset="0"/>
                <a:cs typeface="Times New Roman" panose="02020603050405020304" pitchFamily="18" charset="0"/>
              </a:rPr>
              <a:t>2 2017-05-10 15:48:55  0.141 sec   2979 </a:t>
            </a:r>
            <a:r>
              <a:rPr lang="en-US" dirty="0" err="1">
                <a:solidFill>
                  <a:srgbClr val="800080"/>
                </a:solidFill>
                <a:latin typeface="Calibri" panose="020F0502020204030204" pitchFamily="34" charset="0"/>
                <a:ea typeface="Calibri" panose="020F0502020204030204" pitchFamily="34" charset="0"/>
                <a:cs typeface="Times New Roman" panose="02020603050405020304" pitchFamily="18" charset="0"/>
              </a:rPr>
              <a:t>obs</a:t>
            </a:r>
            <a:r>
              <a:rPr lang="en-US" dirty="0">
                <a:solidFill>
                  <a:srgbClr val="800080"/>
                </a:solidFill>
                <a:latin typeface="Calibri" panose="020F0502020204030204" pitchFamily="34" charset="0"/>
                <a:ea typeface="Calibri" panose="020F0502020204030204" pitchFamily="34" charset="0"/>
                <a:cs typeface="Times New Roman" panose="02020603050405020304" pitchFamily="18" charset="0"/>
              </a:rPr>
              <a:t>/sec  1.00000          1  143.000000       0.36713          0.80990                       0.13287</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b="1" dirty="0">
                <a:solidFill>
                  <a:srgbClr val="800080"/>
                </a:solidFill>
                <a:latin typeface="Calibri" panose="020F0502020204030204" pitchFamily="34" charset="0"/>
                <a:ea typeface="Calibri" panose="020F0502020204030204" pitchFamily="34" charset="0"/>
                <a:cs typeface="Times New Roman" panose="02020603050405020304" pitchFamily="18" charset="0"/>
              </a:rPr>
              <a:t>3 2017-05-10 15:48:55  0.359 sec   5375 </a:t>
            </a:r>
            <a:r>
              <a:rPr lang="en-US" b="1" dirty="0" err="1">
                <a:solidFill>
                  <a:srgbClr val="800080"/>
                </a:solidFill>
                <a:latin typeface="Calibri" panose="020F0502020204030204" pitchFamily="34" charset="0"/>
                <a:ea typeface="Calibri" panose="020F0502020204030204" pitchFamily="34" charset="0"/>
                <a:cs typeface="Times New Roman" panose="02020603050405020304" pitchFamily="18" charset="0"/>
              </a:rPr>
              <a:t>obs</a:t>
            </a:r>
            <a:r>
              <a:rPr lang="en-US" b="1" dirty="0">
                <a:solidFill>
                  <a:srgbClr val="800080"/>
                </a:solidFill>
                <a:latin typeface="Calibri" panose="020F0502020204030204" pitchFamily="34" charset="0"/>
                <a:ea typeface="Calibri" panose="020F0502020204030204" pitchFamily="34" charset="0"/>
                <a:cs typeface="Times New Roman" panose="02020603050405020304" pitchFamily="18" charset="0"/>
              </a:rPr>
              <a:t>/sec 10.00000         10 1430.000000       0.02070          0.00905                       0.00000</a:t>
            </a:r>
            <a:endParaRPr lang="en-US"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2">
            <a:extLst>
              <a:ext uri="{FF2B5EF4-FFF2-40B4-BE49-F238E27FC236}">
                <a16:creationId xmlns:a16="http://schemas.microsoft.com/office/drawing/2014/main" id="{EDED92E8-0BC4-46A4-8841-E2449A5677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93312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Definition of ML / AI / Deep Learning</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pic>
        <p:nvPicPr>
          <p:cNvPr id="7" name="Picture 6"/>
          <p:cNvPicPr>
            <a:picLocks noChangeAspect="1"/>
          </p:cNvPicPr>
          <p:nvPr/>
        </p:nvPicPr>
        <p:blipFill>
          <a:blip r:embed="rId3"/>
          <a:stretch>
            <a:fillRect/>
          </a:stretch>
        </p:blipFill>
        <p:spPr>
          <a:xfrm>
            <a:off x="304800" y="1308652"/>
            <a:ext cx="4791871" cy="1012024"/>
          </a:xfrm>
          <a:prstGeom prst="rect">
            <a:avLst/>
          </a:prstGeom>
        </p:spPr>
      </p:pic>
      <p:pic>
        <p:nvPicPr>
          <p:cNvPr id="8" name="Picture 7"/>
          <p:cNvPicPr>
            <a:picLocks noChangeAspect="1"/>
          </p:cNvPicPr>
          <p:nvPr/>
        </p:nvPicPr>
        <p:blipFill>
          <a:blip r:embed="rId4"/>
          <a:stretch>
            <a:fillRect/>
          </a:stretch>
        </p:blipFill>
        <p:spPr>
          <a:xfrm>
            <a:off x="76200" y="2462824"/>
            <a:ext cx="4648200" cy="1944469"/>
          </a:xfrm>
          <a:prstGeom prst="rect">
            <a:avLst/>
          </a:prstGeom>
        </p:spPr>
      </p:pic>
      <p:sp>
        <p:nvSpPr>
          <p:cNvPr id="9" name="Rectangle 8"/>
          <p:cNvSpPr/>
          <p:nvPr/>
        </p:nvSpPr>
        <p:spPr>
          <a:xfrm>
            <a:off x="4818000" y="1424073"/>
            <a:ext cx="6096000" cy="923330"/>
          </a:xfrm>
          <a:prstGeom prst="rect">
            <a:avLst/>
          </a:prstGeom>
        </p:spPr>
        <p:txBody>
          <a:bodyPr>
            <a:spAutoFit/>
          </a:bodyPr>
          <a:lstStyle/>
          <a:p>
            <a:pPr marL="285750" indent="-285750">
              <a:buFont typeface="Arial" panose="020B0604020202020204" pitchFamily="34" charset="0"/>
              <a:buChar char="•"/>
            </a:pPr>
            <a:r>
              <a:rPr lang="en-US" dirty="0"/>
              <a:t>How many hidden nodes to use?</a:t>
            </a:r>
          </a:p>
          <a:p>
            <a:pPr marL="285750" indent="-285750">
              <a:buFont typeface="Arial" panose="020B0604020202020204" pitchFamily="34" charset="0"/>
              <a:buChar char="•"/>
            </a:pPr>
            <a:r>
              <a:rPr lang="en-US" dirty="0"/>
              <a:t>can be used to approximate any continuous function to an arbitrary precision over a finite interval.</a:t>
            </a:r>
          </a:p>
        </p:txBody>
      </p:sp>
      <p:sp>
        <p:nvSpPr>
          <p:cNvPr id="10" name="Rectangle 9"/>
          <p:cNvSpPr/>
          <p:nvPr/>
        </p:nvSpPr>
        <p:spPr>
          <a:xfrm>
            <a:off x="4724400" y="2721412"/>
            <a:ext cx="7047186" cy="2893100"/>
          </a:xfrm>
          <a:prstGeom prst="rect">
            <a:avLst/>
          </a:prstGeom>
        </p:spPr>
        <p:txBody>
          <a:bodyPr wrap="square">
            <a:spAutoFit/>
          </a:bodyPr>
          <a:lstStyle/>
          <a:p>
            <a:pPr marL="285750" indent="-285750">
              <a:buFont typeface="Arial" panose="020B0604020202020204" pitchFamily="34" charset="0"/>
              <a:buChar char="•"/>
            </a:pPr>
            <a:r>
              <a:rPr lang="en-US" b="1" dirty="0"/>
              <a:t>equation</a:t>
            </a:r>
            <a:r>
              <a:rPr lang="en-US" dirty="0"/>
              <a:t> depicted by diagram</a:t>
            </a:r>
          </a:p>
          <a:p>
            <a:pPr marL="285750" indent="-285750">
              <a:buFont typeface="Arial" panose="020B0604020202020204" pitchFamily="34" charset="0"/>
              <a:buChar char="•"/>
            </a:pPr>
            <a:r>
              <a:rPr lang="en-US" b="1" dirty="0"/>
              <a:t>NN will generate weights (W’s) </a:t>
            </a:r>
            <a:r>
              <a:rPr lang="en-US" dirty="0"/>
              <a:t>for input nodes as part of </a:t>
            </a:r>
            <a:r>
              <a:rPr lang="en-US" sz="2000" b="1" i="1" dirty="0">
                <a:solidFill>
                  <a:srgbClr val="7030A0"/>
                </a:solidFill>
              </a:rPr>
              <a:t>predictive equation.</a:t>
            </a:r>
          </a:p>
          <a:p>
            <a:pPr marL="285750" indent="-285750">
              <a:buFont typeface="Arial" panose="020B0604020202020204" pitchFamily="34" charset="0"/>
              <a:buChar char="•"/>
            </a:pPr>
            <a:r>
              <a:rPr lang="en-US" b="1" dirty="0"/>
              <a:t>Each weight is multiplied by its respective input</a:t>
            </a:r>
            <a:r>
              <a:rPr lang="en-US" dirty="0"/>
              <a:t>, and the products of these multiplications are fed into an activation function that is denoted by the Greek letter φ (phi).</a:t>
            </a:r>
          </a:p>
          <a:p>
            <a:pPr marL="285750" indent="-285750">
              <a:buFont typeface="Arial" panose="020B0604020202020204" pitchFamily="34" charset="0"/>
              <a:buChar char="•"/>
            </a:pPr>
            <a:r>
              <a:rPr lang="en-US" dirty="0"/>
              <a:t>rows of data with multiple variables X1, X2, X3, </a:t>
            </a:r>
            <a:r>
              <a:rPr lang="en-US" dirty="0" err="1"/>
              <a:t>etc</a:t>
            </a:r>
            <a:r>
              <a:rPr lang="en-US" dirty="0"/>
              <a:t> predict an outcome Y for future data</a:t>
            </a:r>
          </a:p>
          <a:p>
            <a:pPr marL="285750" indent="-285750">
              <a:buFont typeface="Arial" panose="020B0604020202020204" pitchFamily="34" charset="0"/>
              <a:buChar char="•"/>
            </a:pPr>
            <a:r>
              <a:rPr lang="en-US" b="1" i="1" dirty="0">
                <a:solidFill>
                  <a:srgbClr val="7030A0"/>
                </a:solidFill>
              </a:rPr>
              <a:t>Variable weights are calculated with increasing data points</a:t>
            </a:r>
          </a:p>
          <a:p>
            <a:pPr marL="285750" indent="-285750">
              <a:buFont typeface="Arial" panose="020B0604020202020204" pitchFamily="34" charset="0"/>
              <a:buChar char="•"/>
            </a:pPr>
            <a:r>
              <a:rPr lang="en-US" b="1" dirty="0"/>
              <a:t>most positive impact on outcome will have greater weights</a:t>
            </a:r>
          </a:p>
        </p:txBody>
      </p:sp>
      <p:sp>
        <p:nvSpPr>
          <p:cNvPr id="3" name="TextBox 2"/>
          <p:cNvSpPr txBox="1"/>
          <p:nvPr/>
        </p:nvSpPr>
        <p:spPr>
          <a:xfrm>
            <a:off x="550800" y="863600"/>
            <a:ext cx="985900" cy="369332"/>
          </a:xfrm>
          <a:prstGeom prst="rect">
            <a:avLst/>
          </a:prstGeom>
          <a:noFill/>
        </p:spPr>
        <p:txBody>
          <a:bodyPr wrap="square" rtlCol="0">
            <a:spAutoFit/>
          </a:bodyPr>
          <a:lstStyle/>
          <a:p>
            <a:r>
              <a:rPr lang="en-US" b="1" u="sng" dirty="0">
                <a:solidFill>
                  <a:srgbClr val="FE0000"/>
                </a:solidFill>
              </a:rPr>
              <a:t>NN</a:t>
            </a:r>
          </a:p>
        </p:txBody>
      </p:sp>
      <p:pic>
        <p:nvPicPr>
          <p:cNvPr id="11" name="Picture 2">
            <a:extLst>
              <a:ext uri="{FF2B5EF4-FFF2-40B4-BE49-F238E27FC236}">
                <a16:creationId xmlns:a16="http://schemas.microsoft.com/office/drawing/2014/main" id="{16432987-1B24-42BA-A8EA-C815EB9641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86417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Neural Networks- </a:t>
            </a:r>
            <a:r>
              <a:rPr lang="en-US" dirty="0">
                <a:solidFill>
                  <a:srgbClr val="7030A0"/>
                </a:solidFill>
              </a:rPr>
              <a:t>OPTIONAL</a:t>
            </a:r>
            <a:br>
              <a:rPr lang="en-US" dirty="0"/>
            </a:br>
            <a:r>
              <a:rPr lang="en-US" sz="2400" dirty="0">
                <a:latin typeface="Calibri" panose="020F0502020204030204" pitchFamily="34" charset="0"/>
                <a:cs typeface="Calibri" panose="020F0502020204030204" pitchFamily="34" charset="0"/>
              </a:rPr>
              <a:t>Cement Strength</a:t>
            </a:r>
            <a:br>
              <a:rPr lang="en-US" dirty="0"/>
            </a:b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pic>
        <p:nvPicPr>
          <p:cNvPr id="5" name="Picture 4"/>
          <p:cNvPicPr>
            <a:picLocks noChangeAspect="1"/>
          </p:cNvPicPr>
          <p:nvPr/>
        </p:nvPicPr>
        <p:blipFill>
          <a:blip r:embed="rId3"/>
          <a:stretch>
            <a:fillRect/>
          </a:stretch>
        </p:blipFill>
        <p:spPr>
          <a:xfrm>
            <a:off x="2329841" y="1652587"/>
            <a:ext cx="6551112" cy="4309802"/>
          </a:xfrm>
          <a:prstGeom prst="rect">
            <a:avLst/>
          </a:prstGeom>
        </p:spPr>
      </p:pic>
      <p:pic>
        <p:nvPicPr>
          <p:cNvPr id="6" name="Picture 2">
            <a:extLst>
              <a:ext uri="{FF2B5EF4-FFF2-40B4-BE49-F238E27FC236}">
                <a16:creationId xmlns:a16="http://schemas.microsoft.com/office/drawing/2014/main" id="{5C85EA21-DEF2-48F4-9AE5-FCC089DED5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69325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Neural Networks </a:t>
            </a:r>
            <a:r>
              <a:rPr lang="en-US" dirty="0">
                <a:solidFill>
                  <a:srgbClr val="7030A0"/>
                </a:solidFill>
              </a:rPr>
              <a:t>OPTIONAL</a:t>
            </a:r>
            <a:br>
              <a:rPr lang="en-US" dirty="0"/>
            </a:br>
            <a:r>
              <a:rPr lang="en-US" sz="2400" dirty="0">
                <a:latin typeface="Calibri" panose="020F0502020204030204" pitchFamily="34" charset="0"/>
                <a:cs typeface="Calibri" panose="020F0502020204030204" pitchFamily="34" charset="0"/>
              </a:rPr>
              <a:t>Cement Strength</a:t>
            </a:r>
            <a:br>
              <a:rPr lang="en-US" dirty="0"/>
            </a:b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550799" y="1305342"/>
            <a:ext cx="11499239" cy="2862322"/>
          </a:xfrm>
          <a:prstGeom prst="rect">
            <a:avLst/>
          </a:prstGeom>
        </p:spPr>
        <p:txBody>
          <a:bodyPr wrap="square">
            <a:spAutoFit/>
          </a:bodyPr>
          <a:lstStyle/>
          <a:p>
            <a:r>
              <a:rPr lang="en-US" dirty="0">
                <a:ea typeface="Calibri" panose="020F0502020204030204" pitchFamily="34" charset="0"/>
                <a:cs typeface="Times New Roman" panose="02020603050405020304" pitchFamily="18" charset="0"/>
              </a:rPr>
              <a:t>IMPROVE MODEL – 5 hidden nodes: </a:t>
            </a:r>
          </a:p>
          <a:p>
            <a:endParaRPr lang="en-US" dirty="0">
              <a:ea typeface="Calibri" panose="020F0502020204030204" pitchFamily="34" charset="0"/>
              <a:cs typeface="Times New Roman" panose="02020603050405020304" pitchFamily="18" charset="0"/>
            </a:endParaRPr>
          </a:p>
          <a:p>
            <a:r>
              <a:rPr lang="en-US" dirty="0">
                <a:ea typeface="Calibri" panose="020F0502020204030204" pitchFamily="34" charset="0"/>
                <a:cs typeface="Times New Roman" panose="02020603050405020304" pitchFamily="18" charset="0"/>
              </a:rPr>
              <a:t> Networks with more complex topologies are capable of learning more difficult concepts,</a:t>
            </a:r>
          </a:p>
          <a:p>
            <a:r>
              <a:rPr lang="en-US" dirty="0">
                <a:ea typeface="Calibri" panose="020F0502020204030204" pitchFamily="34" charset="0"/>
                <a:cs typeface="Times New Roman" panose="02020603050405020304" pitchFamily="18" charset="0"/>
              </a:rPr>
              <a:t> add the hidden = 5 parameter: &gt; concrete_model2 &lt;- </a:t>
            </a:r>
            <a:r>
              <a:rPr lang="en-US" dirty="0" err="1">
                <a:ea typeface="Calibri" panose="020F0502020204030204" pitchFamily="34" charset="0"/>
                <a:cs typeface="Times New Roman" panose="02020603050405020304" pitchFamily="18" charset="0"/>
              </a:rPr>
              <a:t>neuralnet</a:t>
            </a:r>
            <a:r>
              <a:rPr lang="en-US" dirty="0">
                <a:ea typeface="Calibri" panose="020F0502020204030204" pitchFamily="34" charset="0"/>
                <a:cs typeface="Times New Roman" panose="02020603050405020304" pitchFamily="18" charset="0"/>
              </a:rPr>
              <a:t>(strength ~ cement + slag +   ash + water + superplastic +  </a:t>
            </a:r>
            <a:r>
              <a:rPr lang="en-US" dirty="0" err="1">
                <a:ea typeface="Calibri" panose="020F0502020204030204" pitchFamily="34" charset="0"/>
                <a:cs typeface="Times New Roman" panose="02020603050405020304" pitchFamily="18" charset="0"/>
              </a:rPr>
              <a:t>coarseagg</a:t>
            </a:r>
            <a:r>
              <a:rPr lang="en-US" dirty="0">
                <a:ea typeface="Calibri" panose="020F0502020204030204" pitchFamily="34" charset="0"/>
                <a:cs typeface="Times New Roman" panose="02020603050405020304" pitchFamily="18" charset="0"/>
              </a:rPr>
              <a:t> + </a:t>
            </a:r>
            <a:r>
              <a:rPr lang="en-US" dirty="0" err="1">
                <a:ea typeface="Calibri" panose="020F0502020204030204" pitchFamily="34" charset="0"/>
                <a:cs typeface="Times New Roman" panose="02020603050405020304" pitchFamily="18" charset="0"/>
              </a:rPr>
              <a:t>fineagg</a:t>
            </a:r>
            <a:r>
              <a:rPr lang="en-US" dirty="0">
                <a:ea typeface="Calibri" panose="020F0502020204030204" pitchFamily="34" charset="0"/>
                <a:cs typeface="Times New Roman" panose="02020603050405020304" pitchFamily="18" charset="0"/>
              </a:rPr>
              <a:t> + age, data = </a:t>
            </a:r>
            <a:r>
              <a:rPr lang="en-US" dirty="0" err="1">
                <a:ea typeface="Calibri" panose="020F0502020204030204" pitchFamily="34" charset="0"/>
                <a:cs typeface="Times New Roman" panose="02020603050405020304" pitchFamily="18" charset="0"/>
              </a:rPr>
              <a:t>concrete_train</a:t>
            </a:r>
            <a:r>
              <a:rPr lang="en-US" dirty="0">
                <a:ea typeface="Calibri" panose="020F0502020204030204" pitchFamily="34" charset="0"/>
                <a:cs typeface="Times New Roman" panose="02020603050405020304" pitchFamily="18" charset="0"/>
              </a:rPr>
              <a:t>, </a:t>
            </a:r>
            <a:r>
              <a:rPr lang="en-US" b="1" dirty="0">
                <a:ea typeface="Calibri" panose="020F0502020204030204" pitchFamily="34" charset="0"/>
                <a:cs typeface="Times New Roman" panose="02020603050405020304" pitchFamily="18" charset="0"/>
              </a:rPr>
              <a:t>hidden = 5</a:t>
            </a:r>
            <a:r>
              <a:rPr lang="en-US" dirty="0">
                <a:ea typeface="Calibri" panose="020F0502020204030204" pitchFamily="34" charset="0"/>
                <a:cs typeface="Times New Roman" panose="02020603050405020304" pitchFamily="18" charset="0"/>
              </a:rPr>
              <a:t>)</a:t>
            </a:r>
          </a:p>
          <a:p>
            <a:endParaRPr lang="en-US" dirty="0">
              <a:ea typeface="Calibri" panose="020F0502020204030204" pitchFamily="34" charset="0"/>
              <a:cs typeface="Times New Roman" panose="02020603050405020304" pitchFamily="18" charset="0"/>
            </a:endParaRPr>
          </a:p>
          <a:p>
            <a:r>
              <a:rPr lang="en-US" dirty="0">
                <a:ea typeface="Calibri" panose="020F0502020204030204" pitchFamily="34" charset="0"/>
                <a:cs typeface="Times New Roman" panose="02020603050405020304" pitchFamily="18" charset="0"/>
              </a:rPr>
              <a:t>Drastic increase in the number of connections. But this impacted the performance as follows: &gt; plot(concrete_model2)</a:t>
            </a:r>
          </a:p>
          <a:p>
            <a:endParaRPr lang="en-US" dirty="0">
              <a:ea typeface="Calibri" panose="020F0502020204030204" pitchFamily="34" charset="0"/>
              <a:cs typeface="Times New Roman" panose="02020603050405020304" pitchFamily="18" charset="0"/>
            </a:endParaRPr>
          </a:p>
          <a:p>
            <a:r>
              <a:rPr lang="en-US" dirty="0">
                <a:ea typeface="Calibri" panose="020F0502020204030204" pitchFamily="34" charset="0"/>
                <a:cs typeface="Times New Roman" panose="02020603050405020304" pitchFamily="18" charset="0"/>
              </a:rPr>
              <a:t>NEXT SLIDE:</a:t>
            </a:r>
          </a:p>
        </p:txBody>
      </p:sp>
      <p:pic>
        <p:nvPicPr>
          <p:cNvPr id="5" name="Picture 2">
            <a:extLst>
              <a:ext uri="{FF2B5EF4-FFF2-40B4-BE49-F238E27FC236}">
                <a16:creationId xmlns:a16="http://schemas.microsoft.com/office/drawing/2014/main" id="{ADF9F5C3-9232-4A44-99B3-81B580E44E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42985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Neural Networks </a:t>
            </a:r>
            <a:r>
              <a:rPr lang="en-US" dirty="0">
                <a:solidFill>
                  <a:srgbClr val="7030A0"/>
                </a:solidFill>
              </a:rPr>
              <a:t>OPTIONAL</a:t>
            </a:r>
            <a:br>
              <a:rPr lang="en-US" dirty="0"/>
            </a:br>
            <a:r>
              <a:rPr lang="en-US" sz="2400" dirty="0">
                <a:latin typeface="Calibri" panose="020F0502020204030204" pitchFamily="34" charset="0"/>
                <a:cs typeface="Calibri" panose="020F0502020204030204" pitchFamily="34" charset="0"/>
              </a:rPr>
              <a:t>Cement Strength</a:t>
            </a:r>
            <a:br>
              <a:rPr lang="en-US" dirty="0"/>
            </a:b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pic>
        <p:nvPicPr>
          <p:cNvPr id="5" name="Picture 4"/>
          <p:cNvPicPr/>
          <p:nvPr/>
        </p:nvPicPr>
        <p:blipFill>
          <a:blip r:embed="rId3"/>
          <a:stretch>
            <a:fillRect/>
          </a:stretch>
        </p:blipFill>
        <p:spPr>
          <a:xfrm>
            <a:off x="0" y="1177447"/>
            <a:ext cx="10496811" cy="3356453"/>
          </a:xfrm>
          <a:prstGeom prst="rect">
            <a:avLst/>
          </a:prstGeom>
        </p:spPr>
      </p:pic>
      <p:pic>
        <p:nvPicPr>
          <p:cNvPr id="6" name="Picture 2">
            <a:extLst>
              <a:ext uri="{FF2B5EF4-FFF2-40B4-BE49-F238E27FC236}">
                <a16:creationId xmlns:a16="http://schemas.microsoft.com/office/drawing/2014/main" id="{17619B9D-3069-4A30-958E-A7408B08DF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40066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Neural Networks </a:t>
            </a:r>
            <a:r>
              <a:rPr lang="en-US" dirty="0">
                <a:solidFill>
                  <a:srgbClr val="7030A0"/>
                </a:solidFill>
              </a:rPr>
              <a:t>OPTIONAL</a:t>
            </a:r>
            <a:br>
              <a:rPr lang="en-US" dirty="0"/>
            </a:br>
            <a:r>
              <a:rPr lang="en-US" sz="2400" dirty="0">
                <a:latin typeface="Calibri" panose="020F0502020204030204" pitchFamily="34" charset="0"/>
                <a:cs typeface="Calibri" panose="020F0502020204030204" pitchFamily="34" charset="0"/>
              </a:rPr>
              <a:t>Cement Strength</a:t>
            </a:r>
            <a:br>
              <a:rPr lang="en-US" dirty="0"/>
            </a:b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550800" y="1305342"/>
            <a:ext cx="11158600" cy="2308324"/>
          </a:xfrm>
          <a:prstGeom prst="rect">
            <a:avLst/>
          </a:prstGeom>
        </p:spPr>
        <p:txBody>
          <a:bodyPr wrap="square">
            <a:spAutoFit/>
          </a:bodyPr>
          <a:lstStyle/>
          <a:p>
            <a:r>
              <a:rPr lang="en-US" dirty="0">
                <a:ea typeface="Calibri" panose="020F0502020204030204" pitchFamily="34" charset="0"/>
                <a:cs typeface="Times New Roman" panose="02020603050405020304" pitchFamily="18" charset="0"/>
              </a:rPr>
              <a:t>Reported error (SSE) reduced from 5.08 in previous model to 1.63 here. # of training steps rose from 4,882 to 86,849, as more complex networks take many more iterations to find the optimal weights. We now obtain a correlation around 0.92, vs previous result of 0.80 with a single hidden node: &gt; </a:t>
            </a:r>
          </a:p>
          <a:p>
            <a:r>
              <a:rPr lang="en-US" dirty="0">
                <a:ea typeface="Calibri" panose="020F0502020204030204" pitchFamily="34" charset="0"/>
                <a:cs typeface="Times New Roman" panose="02020603050405020304" pitchFamily="18" charset="0"/>
              </a:rPr>
              <a:t>model_results2 &lt;- compute(concrete_model2, </a:t>
            </a:r>
            <a:r>
              <a:rPr lang="en-US" dirty="0" err="1">
                <a:ea typeface="Calibri" panose="020F0502020204030204" pitchFamily="34" charset="0"/>
                <a:cs typeface="Times New Roman" panose="02020603050405020304" pitchFamily="18" charset="0"/>
              </a:rPr>
              <a:t>concrete_test</a:t>
            </a:r>
            <a:r>
              <a:rPr lang="en-US" dirty="0">
                <a:ea typeface="Calibri" panose="020F0502020204030204" pitchFamily="34" charset="0"/>
                <a:cs typeface="Times New Roman" panose="02020603050405020304" pitchFamily="18" charset="0"/>
              </a:rPr>
              <a:t>[1:8])</a:t>
            </a:r>
          </a:p>
          <a:p>
            <a:r>
              <a:rPr lang="en-US" dirty="0">
                <a:ea typeface="Calibri" panose="020F0502020204030204" pitchFamily="34" charset="0"/>
                <a:cs typeface="Times New Roman" panose="02020603050405020304" pitchFamily="18" charset="0"/>
              </a:rPr>
              <a:t>&gt; predicted_strength2 &lt;- model_results2$net.result</a:t>
            </a:r>
          </a:p>
          <a:p>
            <a:r>
              <a:rPr lang="en-US" dirty="0">
                <a:ea typeface="Calibri" panose="020F0502020204030204" pitchFamily="34" charset="0"/>
                <a:cs typeface="Times New Roman" panose="02020603050405020304" pitchFamily="18" charset="0"/>
              </a:rPr>
              <a:t>&gt; </a:t>
            </a:r>
            <a:r>
              <a:rPr lang="en-US" dirty="0" err="1">
                <a:ea typeface="Calibri" panose="020F0502020204030204" pitchFamily="34" charset="0"/>
                <a:cs typeface="Times New Roman" panose="02020603050405020304" pitchFamily="18" charset="0"/>
              </a:rPr>
              <a:t>cor</a:t>
            </a:r>
            <a:r>
              <a:rPr lang="en-US" dirty="0">
                <a:ea typeface="Calibri" panose="020F0502020204030204" pitchFamily="34" charset="0"/>
                <a:cs typeface="Times New Roman" panose="02020603050405020304" pitchFamily="18" charset="0"/>
              </a:rPr>
              <a:t>(predicted_strength2, </a:t>
            </a:r>
            <a:r>
              <a:rPr lang="en-US" dirty="0" err="1">
                <a:ea typeface="Calibri" panose="020F0502020204030204" pitchFamily="34" charset="0"/>
                <a:cs typeface="Times New Roman" panose="02020603050405020304" pitchFamily="18" charset="0"/>
              </a:rPr>
              <a:t>concrete_test$strength</a:t>
            </a:r>
            <a:r>
              <a:rPr lang="en-US" dirty="0">
                <a:ea typeface="Calibri" panose="020F0502020204030204" pitchFamily="34" charset="0"/>
                <a:cs typeface="Times New Roman" panose="02020603050405020304" pitchFamily="18" charset="0"/>
              </a:rPr>
              <a:t>)</a:t>
            </a:r>
          </a:p>
          <a:p>
            <a:r>
              <a:rPr lang="en-US" dirty="0">
                <a:ea typeface="Calibri" panose="020F0502020204030204" pitchFamily="34" charset="0"/>
                <a:cs typeface="Times New Roman" panose="02020603050405020304" pitchFamily="18" charset="0"/>
              </a:rPr>
              <a:t>             [,1]</a:t>
            </a:r>
          </a:p>
          <a:p>
            <a:r>
              <a:rPr lang="en-US" dirty="0">
                <a:ea typeface="Calibri" panose="020F0502020204030204" pitchFamily="34" charset="0"/>
                <a:cs typeface="Times New Roman" panose="02020603050405020304" pitchFamily="18" charset="0"/>
              </a:rPr>
              <a:t>[1,] 0.9244533426</a:t>
            </a:r>
          </a:p>
        </p:txBody>
      </p:sp>
      <p:pic>
        <p:nvPicPr>
          <p:cNvPr id="5" name="Picture 2">
            <a:extLst>
              <a:ext uri="{FF2B5EF4-FFF2-40B4-BE49-F238E27FC236}">
                <a16:creationId xmlns:a16="http://schemas.microsoft.com/office/drawing/2014/main" id="{8EF24F34-2D98-4579-AEB7-0621779B6E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3188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Neural Networks</a:t>
            </a:r>
            <a:br>
              <a:rPr lang="en-US" dirty="0"/>
            </a:br>
            <a:r>
              <a:rPr lang="en-US" sz="2400" dirty="0">
                <a:latin typeface="Calibri" panose="020F0502020204030204" pitchFamily="34" charset="0"/>
                <a:cs typeface="Calibri" panose="020F0502020204030204" pitchFamily="34" charset="0"/>
              </a:rPr>
              <a:t>Alpha Seeking Strategies   </a:t>
            </a:r>
            <a:r>
              <a:rPr lang="en-US" sz="2400" i="1" dirty="0">
                <a:solidFill>
                  <a:srgbClr val="7030A0"/>
                </a:solidFill>
                <a:latin typeface="Calibri" panose="020F0502020204030204" pitchFamily="34" charset="0"/>
                <a:cs typeface="Calibri" panose="020F0502020204030204" pitchFamily="34" charset="0"/>
              </a:rPr>
              <a:t>****** SKIM QUICKLY ****</a:t>
            </a:r>
            <a:endParaRPr lang="de-DE" sz="2400" i="1" dirty="0">
              <a:solidFill>
                <a:srgbClr val="7030A0"/>
              </a:solidFill>
            </a:endParaRPr>
          </a:p>
        </p:txBody>
      </p:sp>
      <p:sp>
        <p:nvSpPr>
          <p:cNvPr id="4" name="Rectangle 3"/>
          <p:cNvSpPr txBox="1">
            <a:spLocks noChangeArrowheads="1"/>
          </p:cNvSpPr>
          <p:nvPr/>
        </p:nvSpPr>
        <p:spPr>
          <a:xfrm>
            <a:off x="300625" y="1112597"/>
            <a:ext cx="11686783" cy="42473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rgbClr val="FF0000"/>
                </a:solidFill>
                <a:latin typeface="+mn-lt"/>
              </a:rPr>
              <a:t>PREP for ALPHA Seeking Proposal:  </a:t>
            </a:r>
            <a:r>
              <a:rPr lang="en-US" b="1" dirty="0">
                <a:latin typeface="+mn-lt"/>
              </a:rPr>
              <a:t>Why is proliferation of </a:t>
            </a:r>
            <a:r>
              <a:rPr lang="en-US" sz="2400" b="1" i="1" dirty="0">
                <a:solidFill>
                  <a:srgbClr val="7030A0"/>
                </a:solidFill>
                <a:latin typeface="+mn-lt"/>
              </a:rPr>
              <a:t>real time (RT</a:t>
            </a:r>
            <a:r>
              <a:rPr lang="en-US" b="1" dirty="0">
                <a:latin typeface="+mn-lt"/>
              </a:rPr>
              <a:t>) data so important to all aspects of Big Data / ML / DL / AI for ? Electronic Trading? </a:t>
            </a:r>
          </a:p>
          <a:p>
            <a:r>
              <a:rPr lang="en-US" b="1" i="1" dirty="0">
                <a:solidFill>
                  <a:srgbClr val="7030A0"/>
                </a:solidFill>
                <a:latin typeface="+mn-lt"/>
              </a:rPr>
              <a:t>Explosion of RT data requires RT analytics for competitive advantage and regulatory compliance (ex MIFID II, Dodd Frank)</a:t>
            </a:r>
          </a:p>
          <a:p>
            <a:pPr marL="285750" lvl="0" indent="-285750">
              <a:buFont typeface="Arial" panose="020B0604020202020204" pitchFamily="34" charset="0"/>
              <a:buChar char="•"/>
            </a:pPr>
            <a:r>
              <a:rPr lang="en-US" dirty="0">
                <a:latin typeface="+mn-lt"/>
              </a:rPr>
              <a:t>Complex Event Processing </a:t>
            </a:r>
            <a:r>
              <a:rPr lang="en-US" b="1" dirty="0">
                <a:latin typeface="+mn-lt"/>
              </a:rPr>
              <a:t>(CEP), in 2008-09</a:t>
            </a:r>
            <a:r>
              <a:rPr lang="en-US" dirty="0">
                <a:latin typeface="+mn-lt"/>
              </a:rPr>
              <a:t>, ahead of its time, essentially created to attain RT insight, with statistical significance.  Some use cases then, and now more prevalent:</a:t>
            </a:r>
          </a:p>
          <a:p>
            <a:pPr marL="742950" lvl="1" indent="-285750">
              <a:buFont typeface="Arial" panose="020B0604020202020204" pitchFamily="34" charset="0"/>
              <a:buChar char="•"/>
            </a:pPr>
            <a:r>
              <a:rPr lang="en-US" b="1" dirty="0">
                <a:latin typeface="+mn-lt"/>
              </a:rPr>
              <a:t>RT Alpha seeking &amp; risk </a:t>
            </a:r>
            <a:r>
              <a:rPr lang="en-US" dirty="0">
                <a:latin typeface="+mn-lt"/>
              </a:rPr>
              <a:t>analytics for securities trading</a:t>
            </a:r>
          </a:p>
          <a:p>
            <a:pPr marL="285750" lvl="0" indent="-285750">
              <a:buFont typeface="Arial" panose="020B0604020202020204" pitchFamily="34" charset="0"/>
              <a:buChar char="•"/>
            </a:pPr>
            <a:r>
              <a:rPr lang="en-US" dirty="0">
                <a:latin typeface="+mn-lt"/>
              </a:rPr>
              <a:t>Increase in use of ultra low latency </a:t>
            </a:r>
            <a:r>
              <a:rPr lang="en-US" b="1" dirty="0">
                <a:latin typeface="+mn-lt"/>
              </a:rPr>
              <a:t>(ULL) technologies</a:t>
            </a:r>
            <a:r>
              <a:rPr lang="en-US" dirty="0">
                <a:latin typeface="+mn-lt"/>
              </a:rPr>
              <a:t>, as such technologies continue to rapidly improve – great timing for real time ML</a:t>
            </a:r>
          </a:p>
          <a:p>
            <a:pPr marL="742950" lvl="1" indent="-285750">
              <a:buFont typeface="Arial" panose="020B0604020202020204" pitchFamily="34" charset="0"/>
              <a:buChar char="•"/>
            </a:pPr>
            <a:r>
              <a:rPr lang="en-US" b="1" dirty="0">
                <a:latin typeface="+mn-lt"/>
              </a:rPr>
              <a:t>GPU’s &amp; FPGA’s</a:t>
            </a:r>
          </a:p>
          <a:p>
            <a:pPr marL="742950" lvl="1" indent="-285750">
              <a:buFont typeface="Arial" panose="020B0604020202020204" pitchFamily="34" charset="0"/>
              <a:buChar char="•"/>
            </a:pPr>
            <a:r>
              <a:rPr lang="en-US" b="1" dirty="0">
                <a:latin typeface="+mn-lt"/>
              </a:rPr>
              <a:t>High Speed Memory and caches</a:t>
            </a:r>
          </a:p>
          <a:p>
            <a:pPr marL="742950" lvl="1" indent="-285750">
              <a:buFont typeface="Arial" panose="020B0604020202020204" pitchFamily="34" charset="0"/>
              <a:buChar char="•"/>
            </a:pPr>
            <a:r>
              <a:rPr lang="en-US" b="1" dirty="0">
                <a:latin typeface="+mn-lt"/>
              </a:rPr>
              <a:t>Multi core servers</a:t>
            </a:r>
          </a:p>
          <a:p>
            <a:pPr marL="742950" lvl="1" indent="-285750">
              <a:buFont typeface="Arial" panose="020B0604020202020204" pitchFamily="34" charset="0"/>
              <a:buChar char="•"/>
            </a:pPr>
            <a:r>
              <a:rPr lang="en-US" b="1" dirty="0">
                <a:latin typeface="+mn-lt"/>
              </a:rPr>
              <a:t>Software design advancements (deep vectors, parallelization) </a:t>
            </a:r>
          </a:p>
        </p:txBody>
      </p:sp>
      <p:pic>
        <p:nvPicPr>
          <p:cNvPr id="5" name="Picture 2">
            <a:extLst>
              <a:ext uri="{FF2B5EF4-FFF2-40B4-BE49-F238E27FC236}">
                <a16:creationId xmlns:a16="http://schemas.microsoft.com/office/drawing/2014/main" id="{9860A605-3939-40D2-BF12-070C0BB531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64592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Neural Networks</a:t>
            </a:r>
            <a:br>
              <a:rPr lang="en-US" dirty="0"/>
            </a:br>
            <a:r>
              <a:rPr lang="en-US" sz="2400" dirty="0">
                <a:latin typeface="Calibri" panose="020F0502020204030204" pitchFamily="34" charset="0"/>
                <a:cs typeface="Calibri" panose="020F0502020204030204" pitchFamily="34" charset="0"/>
              </a:rPr>
              <a:t>Alpha Seeking Strategies  *** Example of (Near) Future use of AI</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229471" y="1089577"/>
            <a:ext cx="10759858" cy="5262979"/>
          </a:xfrm>
          <a:prstGeom prst="rect">
            <a:avLst/>
          </a:prstGeom>
        </p:spPr>
        <p:txBody>
          <a:bodyPr wrap="square">
            <a:spAutoFit/>
          </a:bodyPr>
          <a:lstStyle/>
          <a:p>
            <a:r>
              <a:rPr lang="en-US" dirty="0"/>
              <a:t>Consider: </a:t>
            </a:r>
            <a:r>
              <a:rPr lang="en-US" sz="2000" b="1" dirty="0">
                <a:solidFill>
                  <a:srgbClr val="0070C0"/>
                </a:solidFill>
              </a:rPr>
              <a:t>DRAW ON BOARD</a:t>
            </a:r>
          </a:p>
          <a:p>
            <a:pPr marL="342900" indent="-342900">
              <a:buFont typeface="+mj-lt"/>
              <a:buAutoNum type="arabicPeriod"/>
            </a:pPr>
            <a:r>
              <a:rPr lang="en-US" dirty="0"/>
              <a:t>1</a:t>
            </a:r>
            <a:r>
              <a:rPr lang="en-US" baseline="30000" dirty="0"/>
              <a:t>st</a:t>
            </a:r>
            <a:r>
              <a:rPr lang="en-US" dirty="0"/>
              <a:t> ML - NN: </a:t>
            </a:r>
            <a:r>
              <a:rPr lang="en-US" b="1" dirty="0"/>
              <a:t>Alpha</a:t>
            </a:r>
            <a:r>
              <a:rPr lang="en-US" dirty="0"/>
              <a:t> seeking strategies that provide trading signals for DL per gamut of historical, RT market data,  RT news &amp; economics metrics from </a:t>
            </a:r>
            <a:r>
              <a:rPr lang="en-US" sz="2400" b="1" u="sng" dirty="0" err="1">
                <a:solidFill>
                  <a:schemeClr val="accent4">
                    <a:lumMod val="75000"/>
                  </a:schemeClr>
                </a:solidFill>
              </a:rPr>
              <a:t>RavenPack</a:t>
            </a:r>
            <a:r>
              <a:rPr lang="en-US" dirty="0"/>
              <a:t>, +  fundamental/tech analytics</a:t>
            </a:r>
          </a:p>
          <a:p>
            <a:pPr marL="342900" indent="-342900">
              <a:buFont typeface="+mj-lt"/>
              <a:buAutoNum type="arabicPeriod"/>
            </a:pPr>
            <a:r>
              <a:rPr lang="en-US" dirty="0"/>
              <a:t>2</a:t>
            </a:r>
            <a:r>
              <a:rPr lang="en-US" baseline="30000" dirty="0"/>
              <a:t>nd</a:t>
            </a:r>
            <a:r>
              <a:rPr lang="en-US" dirty="0"/>
              <a:t> ML - NN: validated by </a:t>
            </a:r>
            <a:r>
              <a:rPr lang="en-US" b="1" dirty="0"/>
              <a:t>risk checks </a:t>
            </a:r>
            <a:r>
              <a:rPr lang="en-US" dirty="0"/>
              <a:t>(project how long a trading strategy should last, or even start)</a:t>
            </a:r>
          </a:p>
          <a:p>
            <a:pPr marL="342900" indent="-342900">
              <a:buFont typeface="+mj-lt"/>
              <a:buAutoNum type="arabicPeriod"/>
            </a:pPr>
            <a:r>
              <a:rPr lang="en-US" dirty="0"/>
              <a:t>3</a:t>
            </a:r>
            <a:r>
              <a:rPr lang="en-US" baseline="30000" dirty="0"/>
              <a:t>rd</a:t>
            </a:r>
            <a:r>
              <a:rPr lang="en-US" dirty="0"/>
              <a:t> NN: routing all orders to the trading venue our latency predicting NN predicts in RT of having both ULL and deterministic latencies, along with high % fill rates and trades (</a:t>
            </a:r>
            <a:r>
              <a:rPr lang="en-US" sz="2400" b="1" u="sng" dirty="0" err="1">
                <a:solidFill>
                  <a:schemeClr val="accent4">
                    <a:lumMod val="75000"/>
                  </a:schemeClr>
                </a:solidFill>
              </a:rPr>
              <a:t>Corvil</a:t>
            </a:r>
            <a:r>
              <a:rPr lang="en-US" dirty="0"/>
              <a:t>) </a:t>
            </a:r>
          </a:p>
          <a:p>
            <a:pPr marL="342900" indent="-342900">
              <a:buFont typeface="+mj-lt"/>
              <a:buAutoNum type="arabicPeriod"/>
            </a:pPr>
            <a:r>
              <a:rPr lang="en-US" dirty="0"/>
              <a:t> 4</a:t>
            </a:r>
            <a:r>
              <a:rPr lang="en-US" baseline="30000" dirty="0"/>
              <a:t>th</a:t>
            </a:r>
            <a:r>
              <a:rPr lang="en-US" dirty="0"/>
              <a:t>- ML -NN: altered/improved in real time by DL predicting trading performance </a:t>
            </a:r>
            <a:r>
              <a:rPr lang="en-US" b="1" dirty="0"/>
              <a:t>(TCA) </a:t>
            </a:r>
          </a:p>
          <a:p>
            <a:pPr marL="342900" indent="-342900">
              <a:buFont typeface="+mj-lt"/>
              <a:buAutoNum type="arabicPeriod"/>
            </a:pPr>
            <a:r>
              <a:rPr lang="en-US" dirty="0"/>
              <a:t>5</a:t>
            </a:r>
            <a:r>
              <a:rPr lang="en-US" baseline="30000" dirty="0"/>
              <a:t>th</a:t>
            </a:r>
            <a:r>
              <a:rPr lang="en-US" dirty="0"/>
              <a:t> ML – Cluster : alerted on </a:t>
            </a:r>
            <a:r>
              <a:rPr lang="en-US" b="1" dirty="0"/>
              <a:t>compliance</a:t>
            </a:r>
            <a:r>
              <a:rPr lang="en-US" dirty="0"/>
              <a:t> issues (which can lead to another NN to predict all market data and trades suspect of compliance issues and immediately dump data to an ML Data Mining task (clear up Compliance issues, resume full trading ASAP)</a:t>
            </a:r>
          </a:p>
          <a:p>
            <a:pPr marL="342900" indent="-342900">
              <a:buFont typeface="+mj-lt"/>
              <a:buAutoNum type="arabicPeriod"/>
            </a:pPr>
            <a:r>
              <a:rPr lang="en-US" dirty="0"/>
              <a:t>6</a:t>
            </a:r>
            <a:r>
              <a:rPr lang="en-US" baseline="30000" dirty="0"/>
              <a:t>th</a:t>
            </a:r>
            <a:r>
              <a:rPr lang="en-US" dirty="0"/>
              <a:t> NN: update </a:t>
            </a:r>
            <a:r>
              <a:rPr lang="en-US" dirty="0" err="1"/>
              <a:t>algo</a:t>
            </a:r>
            <a:r>
              <a:rPr lang="en-US" dirty="0"/>
              <a:t> trading in real time per RT events ex: </a:t>
            </a:r>
            <a:r>
              <a:rPr lang="en-US" b="1" dirty="0"/>
              <a:t>interest rate increases </a:t>
            </a:r>
            <a:r>
              <a:rPr lang="en-US" dirty="0"/>
              <a:t>(NN predicting market impact on this variable &amp; others that usually correlate) and per historical insight from special events as Fed announcements, plus </a:t>
            </a:r>
            <a:r>
              <a:rPr lang="en-US" b="1" dirty="0"/>
              <a:t>client RT changes </a:t>
            </a:r>
            <a:r>
              <a:rPr lang="en-US" dirty="0"/>
              <a:t>in trading strategies </a:t>
            </a:r>
          </a:p>
          <a:p>
            <a:endParaRPr lang="en-US" dirty="0"/>
          </a:p>
          <a:p>
            <a:r>
              <a:rPr lang="en-US" b="1" i="1" dirty="0">
                <a:solidFill>
                  <a:schemeClr val="accent4">
                    <a:lumMod val="75000"/>
                  </a:schemeClr>
                </a:solidFill>
              </a:rPr>
              <a:t>The above creates competent, accurate AI – all possible with current technology and if done carefully – very possible with positive ROI.</a:t>
            </a:r>
          </a:p>
          <a:p>
            <a:r>
              <a:rPr lang="en-US" dirty="0"/>
              <a:t> </a:t>
            </a:r>
          </a:p>
          <a:p>
            <a:r>
              <a:rPr lang="en-US" dirty="0"/>
              <a:t>DL over time perfects AI</a:t>
            </a:r>
          </a:p>
        </p:txBody>
      </p:sp>
      <p:pic>
        <p:nvPicPr>
          <p:cNvPr id="5" name="Picture 2">
            <a:extLst>
              <a:ext uri="{FF2B5EF4-FFF2-40B4-BE49-F238E27FC236}">
                <a16:creationId xmlns:a16="http://schemas.microsoft.com/office/drawing/2014/main" id="{CC83749F-D802-4CD2-8812-F7A8BE6C65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03594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Neural Networks</a:t>
            </a:r>
            <a:br>
              <a:rPr lang="en-US" dirty="0"/>
            </a:br>
            <a:r>
              <a:rPr lang="en-US" sz="2400" dirty="0">
                <a:latin typeface="Calibri" panose="020F0502020204030204" pitchFamily="34" charset="0"/>
                <a:cs typeface="Calibri" panose="020F0502020204030204" pitchFamily="34" charset="0"/>
              </a:rPr>
              <a:t>Alpha Seeking Strategies</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438411" y="1266134"/>
            <a:ext cx="8430016" cy="369332"/>
          </a:xfrm>
          <a:prstGeom prst="rect">
            <a:avLst/>
          </a:prstGeom>
        </p:spPr>
        <p:txBody>
          <a:bodyPr wrap="square">
            <a:spAutoFit/>
          </a:bodyPr>
          <a:lstStyle/>
          <a:p>
            <a:r>
              <a:rPr lang="en-US" dirty="0"/>
              <a:t>Draft app architecture white board diagram, followed by an Excel sheet</a:t>
            </a:r>
          </a:p>
        </p:txBody>
      </p:sp>
      <p:pic>
        <p:nvPicPr>
          <p:cNvPr id="5" name="Picture 4"/>
          <p:cNvPicPr>
            <a:picLocks noChangeAspect="1"/>
          </p:cNvPicPr>
          <p:nvPr/>
        </p:nvPicPr>
        <p:blipFill>
          <a:blip r:embed="rId3"/>
          <a:stretch>
            <a:fillRect/>
          </a:stretch>
        </p:blipFill>
        <p:spPr>
          <a:xfrm>
            <a:off x="1415441" y="1681161"/>
            <a:ext cx="8918532" cy="4419013"/>
          </a:xfrm>
          <a:prstGeom prst="rect">
            <a:avLst/>
          </a:prstGeom>
        </p:spPr>
      </p:pic>
      <p:pic>
        <p:nvPicPr>
          <p:cNvPr id="6" name="Picture 2">
            <a:extLst>
              <a:ext uri="{FF2B5EF4-FFF2-40B4-BE49-F238E27FC236}">
                <a16:creationId xmlns:a16="http://schemas.microsoft.com/office/drawing/2014/main" id="{3F2905A0-B31E-4C7A-B324-70C74026720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08652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Neural Networks</a:t>
            </a:r>
            <a:br>
              <a:rPr lang="en-US" dirty="0"/>
            </a:br>
            <a:r>
              <a:rPr lang="en-US" sz="2400" dirty="0">
                <a:latin typeface="Calibri" panose="020F0502020204030204" pitchFamily="34" charset="0"/>
                <a:cs typeface="Calibri" panose="020F0502020204030204" pitchFamily="34" charset="0"/>
              </a:rPr>
              <a:t>Alpha Seeking Strategies</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3"/>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graphicFrame>
        <p:nvGraphicFramePr>
          <p:cNvPr id="8" name="Object 7"/>
          <p:cNvGraphicFramePr>
            <a:graphicFrameLocks noChangeAspect="1"/>
          </p:cNvGraphicFramePr>
          <p:nvPr>
            <p:extLst>
              <p:ext uri="{D42A27DB-BD31-4B8C-83A1-F6EECF244321}">
                <p14:modId xmlns:p14="http://schemas.microsoft.com/office/powerpoint/2010/main" val="787275435"/>
              </p:ext>
            </p:extLst>
          </p:nvPr>
        </p:nvGraphicFramePr>
        <p:xfrm>
          <a:off x="550800" y="1315233"/>
          <a:ext cx="8596375" cy="4471792"/>
        </p:xfrm>
        <a:graphic>
          <a:graphicData uri="http://schemas.openxmlformats.org/presentationml/2006/ole">
            <mc:AlternateContent xmlns:mc="http://schemas.openxmlformats.org/markup-compatibility/2006">
              <mc:Choice xmlns:v="urn:schemas-microsoft-com:vml" Requires="v">
                <p:oleObj spid="_x0000_s1115" name="Worksheet" r:id="rId4" imgW="6102220" imgH="3149692" progId="Excel.Sheet.12">
                  <p:embed/>
                </p:oleObj>
              </mc:Choice>
              <mc:Fallback>
                <p:oleObj name="Worksheet" r:id="rId4" imgW="6102220" imgH="3149692" progId="Excel.Sheet.12">
                  <p:embed/>
                  <p:pic>
                    <p:nvPicPr>
                      <p:cNvPr id="0" name=""/>
                      <p:cNvPicPr/>
                      <p:nvPr/>
                    </p:nvPicPr>
                    <p:blipFill>
                      <a:blip r:embed="rId5"/>
                      <a:stretch>
                        <a:fillRect/>
                      </a:stretch>
                    </p:blipFill>
                    <p:spPr>
                      <a:xfrm>
                        <a:off x="550800" y="1315233"/>
                        <a:ext cx="8596375" cy="4471792"/>
                      </a:xfrm>
                      <a:prstGeom prst="rect">
                        <a:avLst/>
                      </a:prstGeom>
                    </p:spPr>
                  </p:pic>
                </p:oleObj>
              </mc:Fallback>
            </mc:AlternateContent>
          </a:graphicData>
        </a:graphic>
      </p:graphicFrame>
      <p:pic>
        <p:nvPicPr>
          <p:cNvPr id="5" name="Picture 2">
            <a:extLst>
              <a:ext uri="{FF2B5EF4-FFF2-40B4-BE49-F238E27FC236}">
                <a16:creationId xmlns:a16="http://schemas.microsoft.com/office/drawing/2014/main" id="{2ED728BD-87DB-4B8D-9E0F-02BF6BF734E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12BC0C97-C7D1-49A9-B093-C94D7394DCB8}"/>
              </a:ext>
            </a:extLst>
          </p:cNvPr>
          <p:cNvSpPr txBox="1"/>
          <p:nvPr/>
        </p:nvSpPr>
        <p:spPr>
          <a:xfrm>
            <a:off x="4069080" y="3611880"/>
            <a:ext cx="1543050" cy="430887"/>
          </a:xfrm>
          <a:prstGeom prst="rect">
            <a:avLst/>
          </a:prstGeom>
          <a:noFill/>
        </p:spPr>
        <p:txBody>
          <a:bodyPr wrap="square" rtlCol="0">
            <a:spAutoFit/>
          </a:bodyPr>
          <a:lstStyle/>
          <a:p>
            <a:r>
              <a:rPr lang="en-US" sz="1100" b="1" i="1" dirty="0">
                <a:solidFill>
                  <a:srgbClr val="7030A0"/>
                </a:solidFill>
              </a:rPr>
              <a:t>How long to run to protect profit (RISK)</a:t>
            </a:r>
          </a:p>
        </p:txBody>
      </p:sp>
      <p:sp>
        <p:nvSpPr>
          <p:cNvPr id="6" name="TextBox 5">
            <a:extLst>
              <a:ext uri="{FF2B5EF4-FFF2-40B4-BE49-F238E27FC236}">
                <a16:creationId xmlns:a16="http://schemas.microsoft.com/office/drawing/2014/main" id="{39625831-BF8D-4924-B089-9A71E88D4FCE}"/>
              </a:ext>
            </a:extLst>
          </p:cNvPr>
          <p:cNvSpPr txBox="1"/>
          <p:nvPr/>
        </p:nvSpPr>
        <p:spPr>
          <a:xfrm>
            <a:off x="7555230" y="3486150"/>
            <a:ext cx="1440180" cy="1107996"/>
          </a:xfrm>
          <a:prstGeom prst="rect">
            <a:avLst/>
          </a:prstGeom>
          <a:noFill/>
        </p:spPr>
        <p:txBody>
          <a:bodyPr wrap="square" rtlCol="0">
            <a:spAutoFit/>
          </a:bodyPr>
          <a:lstStyle/>
          <a:p>
            <a:r>
              <a:rPr lang="en-US" sz="1100" b="1" i="1" dirty="0">
                <a:solidFill>
                  <a:srgbClr val="7030A0"/>
                </a:solidFill>
              </a:rPr>
              <a:t>Predict  “clusters” of potential problems – for immediate actions, many automated</a:t>
            </a:r>
          </a:p>
          <a:p>
            <a:endParaRPr lang="en-US" sz="1100" dirty="0" err="1"/>
          </a:p>
        </p:txBody>
      </p:sp>
    </p:spTree>
    <p:extLst>
      <p:ext uri="{BB962C8B-B14F-4D97-AF65-F5344CB8AC3E}">
        <p14:creationId xmlns:p14="http://schemas.microsoft.com/office/powerpoint/2010/main" val="26296252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Neural Networks</a:t>
            </a:r>
            <a:br>
              <a:rPr lang="en-US" dirty="0"/>
            </a:br>
            <a:r>
              <a:rPr lang="en-US" sz="2400" dirty="0">
                <a:latin typeface="Calibri" panose="020F0502020204030204" pitchFamily="34" charset="0"/>
                <a:cs typeface="Calibri" panose="020F0502020204030204" pitchFamily="34" charset="0"/>
              </a:rPr>
              <a:t>Alpha Seeking Strategies</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354731" y="1450800"/>
            <a:ext cx="10509337" cy="4801314"/>
          </a:xfrm>
          <a:prstGeom prst="rect">
            <a:avLst/>
          </a:prstGeom>
        </p:spPr>
        <p:txBody>
          <a:bodyPr wrap="square">
            <a:spAutoFit/>
          </a:bodyPr>
          <a:lstStyle/>
          <a:p>
            <a:pPr marL="285750" indent="-285750">
              <a:buFont typeface="Arial" panose="020B0604020202020204" pitchFamily="34" charset="0"/>
              <a:buChar char="•"/>
            </a:pPr>
            <a:r>
              <a:rPr lang="en-US" b="1" dirty="0"/>
              <a:t>RT Trading program </a:t>
            </a:r>
            <a:r>
              <a:rPr lang="en-US" dirty="0"/>
              <a:t>(multi-threaded, parallelized – Intel cores or FPGA’s),  receives multiple signals (over multiple threads), starts new </a:t>
            </a:r>
            <a:r>
              <a:rPr lang="en-US" dirty="0" err="1"/>
              <a:t>algos</a:t>
            </a:r>
            <a:r>
              <a:rPr lang="en-US" dirty="0"/>
              <a:t> on separate threads (or in FPGA).</a:t>
            </a:r>
          </a:p>
          <a:p>
            <a:pPr marL="285750" indent="-285750">
              <a:buFont typeface="Arial" panose="020B0604020202020204" pitchFamily="34" charset="0"/>
              <a:buChar char="•"/>
            </a:pPr>
            <a:r>
              <a:rPr lang="en-US" b="1" i="1" dirty="0"/>
              <a:t>1</a:t>
            </a:r>
            <a:r>
              <a:rPr lang="en-US" b="1" i="1" baseline="30000" dirty="0"/>
              <a:t>st</a:t>
            </a:r>
            <a:r>
              <a:rPr lang="en-US" b="1" i="1" dirty="0"/>
              <a:t> 3 NN’s determine whether a new trading </a:t>
            </a:r>
            <a:r>
              <a:rPr lang="en-US" b="1" i="1" dirty="0" err="1"/>
              <a:t>algo</a:t>
            </a:r>
            <a:r>
              <a:rPr lang="en-US" b="1" i="1" dirty="0"/>
              <a:t> should begin.</a:t>
            </a:r>
          </a:p>
          <a:p>
            <a:pPr marL="742950" lvl="1" indent="-285750">
              <a:buFont typeface="Arial" panose="020B0604020202020204" pitchFamily="34" charset="0"/>
              <a:buChar char="•"/>
            </a:pPr>
            <a:r>
              <a:rPr lang="en-US" dirty="0"/>
              <a:t>Note the input and output nodes per NN and the output nodes (decision makers to start/stop).  We will start trading with </a:t>
            </a:r>
            <a:r>
              <a:rPr lang="en-US" b="1" dirty="0"/>
              <a:t>positive </a:t>
            </a:r>
            <a:r>
              <a:rPr lang="en-US" b="1" dirty="0" err="1"/>
              <a:t>PnL</a:t>
            </a:r>
            <a:r>
              <a:rPr lang="en-US" b="1" dirty="0"/>
              <a:t> metrics from Alpha and Risk NN’s.</a:t>
            </a:r>
          </a:p>
          <a:p>
            <a:pPr marL="285750" indent="-285750">
              <a:buFont typeface="Arial" panose="020B0604020202020204" pitchFamily="34" charset="0"/>
              <a:buChar char="•"/>
            </a:pPr>
            <a:r>
              <a:rPr lang="en-US" dirty="0"/>
              <a:t>The </a:t>
            </a:r>
            <a:r>
              <a:rPr lang="en-US" b="1" dirty="0" err="1"/>
              <a:t>Corvil</a:t>
            </a:r>
            <a:r>
              <a:rPr lang="en-US" b="1" dirty="0"/>
              <a:t> NN </a:t>
            </a:r>
            <a:r>
              <a:rPr lang="en-US" dirty="0"/>
              <a:t>will signal where to route the order flow.  The TCA NN will subsequently in RT determine our trade performance (TCA);</a:t>
            </a:r>
          </a:p>
          <a:p>
            <a:pPr marL="742950" lvl="1" indent="-285750">
              <a:buFont typeface="Arial" panose="020B0604020202020204" pitchFamily="34" charset="0"/>
              <a:buChar char="•"/>
            </a:pPr>
            <a:r>
              <a:rPr lang="en-US" b="1" i="1" dirty="0"/>
              <a:t>if TCA drops under 50 </a:t>
            </a:r>
            <a:r>
              <a:rPr lang="en-US" dirty="0"/>
              <a:t>then we will use latest results (our test data) to project where to route our order flow.  A TCA under 50 (max of 100, min 0) means that on the average the order execution is at the mid point of initial market data bid/ask spread.  There should be a strong TCA correlation with </a:t>
            </a:r>
            <a:r>
              <a:rPr lang="en-US" dirty="0" err="1"/>
              <a:t>Corvil</a:t>
            </a:r>
            <a:r>
              <a:rPr lang="en-US" dirty="0"/>
              <a:t> NN trading venue (TV) recommendation, as the TV’s with most deterministic latencies for the majority of times will have the best TCA.  However, TCA is the ultimate check in trading performance. </a:t>
            </a:r>
          </a:p>
          <a:p>
            <a:endParaRPr lang="en-US" dirty="0"/>
          </a:p>
          <a:p>
            <a:r>
              <a:rPr lang="en-US" dirty="0"/>
              <a:t> Finally output from </a:t>
            </a:r>
            <a:r>
              <a:rPr lang="en-US" b="1" i="1" dirty="0">
                <a:solidFill>
                  <a:srgbClr val="7030A0"/>
                </a:solidFill>
              </a:rPr>
              <a:t>Reg/Comply ML </a:t>
            </a:r>
            <a:r>
              <a:rPr lang="en-US" b="1" i="1" dirty="0" err="1">
                <a:solidFill>
                  <a:srgbClr val="7030A0"/>
                </a:solidFill>
              </a:rPr>
              <a:t>KMeans</a:t>
            </a:r>
            <a:r>
              <a:rPr lang="en-US" b="1" i="1" dirty="0">
                <a:solidFill>
                  <a:srgbClr val="7030A0"/>
                </a:solidFill>
              </a:rPr>
              <a:t> Clusters will alert of unusual activity which may result in RT trading adjustments </a:t>
            </a:r>
            <a:r>
              <a:rPr lang="en-US" dirty="0"/>
              <a:t>(if we have sufficient historical analytics); else data will be dumped quickly for further analysis.</a:t>
            </a:r>
          </a:p>
        </p:txBody>
      </p:sp>
      <p:pic>
        <p:nvPicPr>
          <p:cNvPr id="5" name="Picture 2">
            <a:extLst>
              <a:ext uri="{FF2B5EF4-FFF2-40B4-BE49-F238E27FC236}">
                <a16:creationId xmlns:a16="http://schemas.microsoft.com/office/drawing/2014/main" id="{38E0AB52-B62A-4F10-AE98-7EBFBF8EEC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97258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Present a Case Study: Neural Networks</a:t>
            </a:r>
            <a:br>
              <a:rPr lang="en-US" dirty="0"/>
            </a:br>
            <a:r>
              <a:rPr lang="en-US" sz="2400" dirty="0">
                <a:latin typeface="Calibri" panose="020F0502020204030204" pitchFamily="34" charset="0"/>
                <a:cs typeface="Calibri" panose="020F0502020204030204" pitchFamily="34" charset="0"/>
              </a:rPr>
              <a:t>Alpha Seeking Strategies</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263047" y="1443841"/>
            <a:ext cx="11223320" cy="2585323"/>
          </a:xfrm>
          <a:prstGeom prst="rect">
            <a:avLst/>
          </a:prstGeom>
        </p:spPr>
        <p:txBody>
          <a:bodyPr wrap="square">
            <a:spAutoFit/>
          </a:bodyPr>
          <a:lstStyle/>
          <a:p>
            <a:r>
              <a:rPr lang="en-US" dirty="0"/>
              <a:t>This mimics a live AI application that can deal with $millions every second.  In sum it provides an AI example:</a:t>
            </a:r>
          </a:p>
          <a:p>
            <a:r>
              <a:rPr lang="en-US" dirty="0"/>
              <a:t> </a:t>
            </a:r>
          </a:p>
          <a:p>
            <a:r>
              <a:rPr lang="en-US" dirty="0"/>
              <a:t>IN CONCLUSION -- A powerful example of AI is for a RT trading application to:</a:t>
            </a:r>
          </a:p>
          <a:p>
            <a:pPr marL="285750" lvl="0" indent="-285750">
              <a:buFont typeface="Arial" panose="020B0604020202020204" pitchFamily="34" charset="0"/>
              <a:buChar char="•"/>
            </a:pPr>
            <a:r>
              <a:rPr lang="en-US" dirty="0"/>
              <a:t>function </a:t>
            </a:r>
            <a:r>
              <a:rPr lang="en-US" b="1" dirty="0"/>
              <a:t>continuously</a:t>
            </a:r>
            <a:r>
              <a:rPr lang="en-US" dirty="0"/>
              <a:t>, </a:t>
            </a:r>
            <a:r>
              <a:rPr lang="en-US" b="1" dirty="0"/>
              <a:t>VIRTUALLY NOT ATTENDED</a:t>
            </a:r>
          </a:p>
          <a:p>
            <a:pPr marL="285750" lvl="0" indent="-285750">
              <a:buFont typeface="Arial" panose="020B0604020202020204" pitchFamily="34" charset="0"/>
              <a:buChar char="•"/>
            </a:pPr>
            <a:r>
              <a:rPr lang="en-US" dirty="0"/>
              <a:t>acting on historical and real time data and alerts,</a:t>
            </a:r>
          </a:p>
          <a:p>
            <a:pPr marL="285750" lvl="0" indent="-285750">
              <a:buFont typeface="Arial" panose="020B0604020202020204" pitchFamily="34" charset="0"/>
              <a:buChar char="•"/>
            </a:pPr>
            <a:r>
              <a:rPr lang="en-US" dirty="0"/>
              <a:t>automatically adjusting its trading activity – all with the goal of maximizing trading profits</a:t>
            </a:r>
          </a:p>
          <a:p>
            <a:pPr marL="285750" lvl="0" indent="-285750">
              <a:buFont typeface="Arial" panose="020B0604020202020204" pitchFamily="34" charset="0"/>
              <a:buChar char="•"/>
            </a:pPr>
            <a:r>
              <a:rPr lang="en-US" b="1" dirty="0"/>
              <a:t>with virtually no operations staff mundane / grunt work</a:t>
            </a:r>
          </a:p>
          <a:p>
            <a:pPr marL="285750" lvl="0" indent="-285750">
              <a:buFont typeface="Arial" panose="020B0604020202020204" pitchFamily="34" charset="0"/>
              <a:buChar char="•"/>
            </a:pPr>
            <a:r>
              <a:rPr lang="en-US" b="1" i="1" dirty="0">
                <a:solidFill>
                  <a:schemeClr val="accent4">
                    <a:lumMod val="75000"/>
                  </a:schemeClr>
                </a:solidFill>
              </a:rPr>
              <a:t>allowing operations staff to focus on more analytical and strategic initiatives</a:t>
            </a:r>
          </a:p>
          <a:p>
            <a:r>
              <a:rPr lang="en-US" dirty="0"/>
              <a:t> </a:t>
            </a:r>
          </a:p>
        </p:txBody>
      </p:sp>
      <p:pic>
        <p:nvPicPr>
          <p:cNvPr id="5" name="Picture 2">
            <a:extLst>
              <a:ext uri="{FF2B5EF4-FFF2-40B4-BE49-F238E27FC236}">
                <a16:creationId xmlns:a16="http://schemas.microsoft.com/office/drawing/2014/main" id="{226B1DD3-A04B-473D-8E2E-F6CDA5FE5F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48380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Definition of ML / AI / Deep Learning</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9" name="Rectangle 8"/>
          <p:cNvSpPr/>
          <p:nvPr/>
        </p:nvSpPr>
        <p:spPr>
          <a:xfrm>
            <a:off x="4818000" y="1424073"/>
            <a:ext cx="6096000" cy="369332"/>
          </a:xfrm>
          <a:prstGeom prst="rect">
            <a:avLst/>
          </a:prstGeom>
        </p:spPr>
        <p:txBody>
          <a:bodyPr>
            <a:spAutoFit/>
          </a:bodyPr>
          <a:lstStyle/>
          <a:p>
            <a:r>
              <a:rPr lang="en-US" dirty="0"/>
              <a:t>   .</a:t>
            </a:r>
          </a:p>
        </p:txBody>
      </p:sp>
      <p:pic>
        <p:nvPicPr>
          <p:cNvPr id="12" name="Picture 11"/>
          <p:cNvPicPr>
            <a:picLocks noChangeAspect="1"/>
          </p:cNvPicPr>
          <p:nvPr/>
        </p:nvPicPr>
        <p:blipFill>
          <a:blip r:embed="rId3"/>
          <a:stretch>
            <a:fillRect/>
          </a:stretch>
        </p:blipFill>
        <p:spPr>
          <a:xfrm>
            <a:off x="559655" y="883800"/>
            <a:ext cx="3609145" cy="1621677"/>
          </a:xfrm>
          <a:prstGeom prst="rect">
            <a:avLst/>
          </a:prstGeom>
        </p:spPr>
      </p:pic>
      <p:sp>
        <p:nvSpPr>
          <p:cNvPr id="5" name="Rectangle 4"/>
          <p:cNvSpPr/>
          <p:nvPr/>
        </p:nvSpPr>
        <p:spPr>
          <a:xfrm>
            <a:off x="217118" y="2498358"/>
            <a:ext cx="6096000" cy="3662541"/>
          </a:xfrm>
          <a:prstGeom prst="rect">
            <a:avLst/>
          </a:prstGeom>
        </p:spPr>
        <p:txBody>
          <a:bodyPr>
            <a:spAutoFit/>
          </a:bodyPr>
          <a:lstStyle/>
          <a:p>
            <a:r>
              <a:rPr lang="en-US" b="1" dirty="0"/>
              <a:t>Hidden neurons</a:t>
            </a:r>
            <a:r>
              <a:rPr lang="en-US" dirty="0"/>
              <a:t> have two important characteristics. First, hidden neurons only receive input from other neurons, such as input or other hidden neurons. Second, hidden neurons only output to other neurons, such as output or other hidden neurons.  </a:t>
            </a:r>
          </a:p>
          <a:p>
            <a:r>
              <a:rPr lang="en-US" dirty="0"/>
              <a:t> </a:t>
            </a:r>
          </a:p>
          <a:p>
            <a:r>
              <a:rPr lang="en-US" b="1" i="1" dirty="0"/>
              <a:t>The number of </a:t>
            </a:r>
            <a:r>
              <a:rPr lang="en-US" b="1" i="1" dirty="0">
                <a:solidFill>
                  <a:srgbClr val="7030A0"/>
                </a:solidFill>
              </a:rPr>
              <a:t>hidden neurons </a:t>
            </a:r>
            <a:r>
              <a:rPr lang="en-US" b="1" i="1" dirty="0"/>
              <a:t>can play a role in </a:t>
            </a:r>
            <a:r>
              <a:rPr lang="en-US" b="1" i="1" dirty="0">
                <a:solidFill>
                  <a:srgbClr val="7030A0"/>
                </a:solidFill>
              </a:rPr>
              <a:t>model efficiency </a:t>
            </a:r>
            <a:r>
              <a:rPr lang="en-US" b="1" i="1" dirty="0"/>
              <a:t>by decreasing inherent </a:t>
            </a:r>
            <a:r>
              <a:rPr lang="en-US" b="1" i="1" dirty="0">
                <a:solidFill>
                  <a:srgbClr val="7030A0"/>
                </a:solidFill>
              </a:rPr>
              <a:t>model errors </a:t>
            </a:r>
            <a:r>
              <a:rPr lang="en-US" b="1" i="1" dirty="0"/>
              <a:t>(difference between expected output versus actual); </a:t>
            </a:r>
          </a:p>
          <a:p>
            <a:endParaRPr lang="en-US" sz="1600" b="1" i="1" dirty="0"/>
          </a:p>
          <a:p>
            <a:r>
              <a:rPr lang="en-US" dirty="0"/>
              <a:t>Also impacting model efficiency are </a:t>
            </a:r>
            <a:r>
              <a:rPr lang="en-US" b="1" i="1" dirty="0"/>
              <a:t>“</a:t>
            </a:r>
            <a:r>
              <a:rPr lang="en-US" b="1" i="1" dirty="0">
                <a:solidFill>
                  <a:srgbClr val="7030A0"/>
                </a:solidFill>
              </a:rPr>
              <a:t>bias</a:t>
            </a:r>
            <a:r>
              <a:rPr lang="en-US" b="1" i="1" dirty="0"/>
              <a:t>” neurons</a:t>
            </a:r>
            <a:r>
              <a:rPr lang="en-US" dirty="0"/>
              <a:t>.  Add bias neurons to neural networks to help them learn patterns. </a:t>
            </a:r>
            <a:endParaRPr lang="en-US" sz="1600" dirty="0"/>
          </a:p>
        </p:txBody>
      </p:sp>
      <p:sp>
        <p:nvSpPr>
          <p:cNvPr id="6" name="Rectangle 5"/>
          <p:cNvSpPr/>
          <p:nvPr/>
        </p:nvSpPr>
        <p:spPr>
          <a:xfrm>
            <a:off x="6212910" y="1392007"/>
            <a:ext cx="5574082" cy="2308324"/>
          </a:xfrm>
          <a:prstGeom prst="rect">
            <a:avLst/>
          </a:prstGeom>
        </p:spPr>
        <p:txBody>
          <a:bodyPr wrap="square">
            <a:spAutoFit/>
          </a:bodyPr>
          <a:lstStyle/>
          <a:p>
            <a:pPr marL="285750" indent="-285750">
              <a:buFont typeface="Arial" panose="020B0604020202020204" pitchFamily="34" charset="0"/>
              <a:buChar char="•"/>
            </a:pPr>
            <a:r>
              <a:rPr lang="en-US" dirty="0"/>
              <a:t>More complex networks:  additional layers.</a:t>
            </a:r>
          </a:p>
          <a:p>
            <a:pPr marL="285750" indent="-285750">
              <a:buFont typeface="Arial" panose="020B0604020202020204" pitchFamily="34" charset="0"/>
              <a:buChar char="•"/>
            </a:pPr>
            <a:r>
              <a:rPr lang="en-US" dirty="0"/>
              <a:t>Multilayer network adds one or more hidden layers that process the signals from the input nodes prior to it reaching the output node. Most multilayer networks are fully connected, which means that every node in one layer is connected to every node in the next layer, but this is not required.</a:t>
            </a:r>
          </a:p>
        </p:txBody>
      </p:sp>
      <p:pic>
        <p:nvPicPr>
          <p:cNvPr id="8" name="Picture 2">
            <a:extLst>
              <a:ext uri="{FF2B5EF4-FFF2-40B4-BE49-F238E27FC236}">
                <a16:creationId xmlns:a16="http://schemas.microsoft.com/office/drawing/2014/main" id="{36725353-67F3-4254-A339-A6C8EC6AB6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23439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550800" y="316800"/>
            <a:ext cx="9468000" cy="810542"/>
          </a:xfrm>
        </p:spPr>
        <p:txBody>
          <a:bodyPr/>
          <a:lstStyle/>
          <a:p>
            <a:r>
              <a:rPr lang="en-US" dirty="0"/>
              <a:t>AI </a:t>
            </a:r>
            <a:r>
              <a:rPr lang="en-US" dirty="0" err="1"/>
              <a:t>Innovaton</a:t>
            </a:r>
            <a:r>
              <a:rPr lang="en-US" dirty="0"/>
              <a:t>: IBM Watson </a:t>
            </a:r>
            <a:r>
              <a:rPr lang="en-US" dirty="0">
                <a:solidFill>
                  <a:srgbClr val="7030A0"/>
                </a:solidFill>
              </a:rPr>
              <a:t>OPTIONAL</a:t>
            </a:r>
            <a:br>
              <a:rPr lang="en-US" dirty="0"/>
            </a:br>
            <a:r>
              <a:rPr lang="en-US" sz="2400" dirty="0">
                <a:latin typeface="Calibri" panose="020F0502020204030204" pitchFamily="34" charset="0"/>
                <a:cs typeface="Calibri" panose="020F0502020204030204" pitchFamily="34" charset="0"/>
              </a:rPr>
              <a:t> </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263047" y="1443841"/>
            <a:ext cx="11223320" cy="369332"/>
          </a:xfrm>
          <a:prstGeom prst="rect">
            <a:avLst/>
          </a:prstGeom>
        </p:spPr>
        <p:txBody>
          <a:bodyPr wrap="square">
            <a:spAutoFit/>
          </a:bodyPr>
          <a:lstStyle/>
          <a:p>
            <a:r>
              <a:rPr lang="en-US" dirty="0"/>
              <a:t> </a:t>
            </a:r>
          </a:p>
        </p:txBody>
      </p:sp>
      <p:sp>
        <p:nvSpPr>
          <p:cNvPr id="5" name="Rectangle 4"/>
          <p:cNvSpPr/>
          <p:nvPr/>
        </p:nvSpPr>
        <p:spPr>
          <a:xfrm>
            <a:off x="550800" y="1064250"/>
            <a:ext cx="10117200" cy="4206280"/>
          </a:xfrm>
          <a:prstGeom prst="rect">
            <a:avLst/>
          </a:prstGeom>
        </p:spPr>
        <p:txBody>
          <a:bodyPr wrap="square">
            <a:spAutoFit/>
          </a:bodyPr>
          <a:lstStyle/>
          <a:p>
            <a:pPr>
              <a:spcAft>
                <a:spcPts val="750"/>
              </a:spcAft>
            </a:pPr>
            <a:r>
              <a:rPr lang="en-US" dirty="0">
                <a:latin typeface="Times New Roman" panose="02020603050405020304" pitchFamily="18" charset="0"/>
                <a:ea typeface="Times New Roman" panose="02020603050405020304" pitchFamily="18" charset="0"/>
              </a:rPr>
              <a:t>Watson is a </a:t>
            </a:r>
            <a:r>
              <a:rPr lang="en-US" u="sng" dirty="0">
                <a:solidFill>
                  <a:srgbClr val="0000FF"/>
                </a:solidFill>
                <a:latin typeface="Times New Roman" panose="02020603050405020304" pitchFamily="18" charset="0"/>
                <a:ea typeface="Times New Roman" panose="02020603050405020304" pitchFamily="18" charset="0"/>
                <a:hlinkClick r:id="rId3" tooltip="Question answering"/>
              </a:rPr>
              <a:t>question answering</a:t>
            </a:r>
            <a:r>
              <a:rPr lang="en-US" dirty="0">
                <a:latin typeface="Times New Roman" panose="02020603050405020304" pitchFamily="18" charset="0"/>
                <a:ea typeface="Times New Roman" panose="02020603050405020304" pitchFamily="18" charset="0"/>
              </a:rPr>
              <a:t> (QA) computing system, </a:t>
            </a:r>
            <a:r>
              <a:rPr lang="en-US" dirty="0">
                <a:latin typeface="Times New Roman" panose="02020603050405020304" pitchFamily="18" charset="0"/>
                <a:cs typeface="Times New Roman" panose="02020603050405020304" pitchFamily="18" charset="0"/>
              </a:rPr>
              <a:t>built on </a:t>
            </a:r>
            <a:r>
              <a:rPr lang="en-US" b="1" dirty="0">
                <a:latin typeface="Times New Roman" panose="02020603050405020304" pitchFamily="18" charset="0"/>
                <a:cs typeface="Times New Roman" panose="02020603050405020304" pitchFamily="18" charset="0"/>
              </a:rPr>
              <a:t>IBM's </a:t>
            </a:r>
            <a:r>
              <a:rPr lang="en-US" b="1" i="1" dirty="0" err="1">
                <a:latin typeface="Times New Roman" panose="02020603050405020304" pitchFamily="18" charset="0"/>
                <a:cs typeface="Times New Roman" panose="02020603050405020304" pitchFamily="18" charset="0"/>
              </a:rPr>
              <a:t>DeepQA</a:t>
            </a:r>
            <a:r>
              <a:rPr lang="en-US" b="1" dirty="0">
                <a:latin typeface="Times New Roman" panose="02020603050405020304" pitchFamily="18" charset="0"/>
                <a:cs typeface="Times New Roman" panose="02020603050405020304" pitchFamily="18" charset="0"/>
              </a:rPr>
              <a:t> technology</a:t>
            </a:r>
            <a:r>
              <a:rPr lang="en-US" b="1" dirty="0">
                <a:latin typeface="Times New Roman" panose="02020603050405020304" pitchFamily="18" charset="0"/>
                <a:ea typeface="Times New Roman" panose="02020603050405020304" pitchFamily="18" charset="0"/>
              </a:rPr>
              <a:t> </a:t>
            </a:r>
          </a:p>
          <a:p>
            <a:pPr marL="285750" indent="-285750">
              <a:spcAft>
                <a:spcPts val="75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applies advanced </a:t>
            </a:r>
            <a:r>
              <a:rPr lang="en-US" u="sng" dirty="0">
                <a:solidFill>
                  <a:srgbClr val="0000FF"/>
                </a:solidFill>
                <a:latin typeface="Times New Roman" panose="02020603050405020304" pitchFamily="18" charset="0"/>
                <a:ea typeface="Times New Roman" panose="02020603050405020304" pitchFamily="18" charset="0"/>
                <a:hlinkClick r:id="rId4" tooltip="Natural language processing"/>
              </a:rPr>
              <a:t>natural language processing</a:t>
            </a:r>
            <a:r>
              <a:rPr lang="en-US" dirty="0">
                <a:latin typeface="Times New Roman" panose="02020603050405020304" pitchFamily="18" charset="0"/>
                <a:ea typeface="Times New Roman" panose="02020603050405020304" pitchFamily="18" charset="0"/>
              </a:rPr>
              <a:t>, </a:t>
            </a:r>
            <a:r>
              <a:rPr lang="en-US" u="sng" dirty="0">
                <a:solidFill>
                  <a:srgbClr val="0000FF"/>
                </a:solidFill>
                <a:latin typeface="Times New Roman" panose="02020603050405020304" pitchFamily="18" charset="0"/>
                <a:ea typeface="Times New Roman" panose="02020603050405020304" pitchFamily="18" charset="0"/>
                <a:hlinkClick r:id="rId5" tooltip="Information retrieval"/>
              </a:rPr>
              <a:t>information retrieval</a:t>
            </a:r>
            <a:r>
              <a:rPr lang="en-US" dirty="0">
                <a:latin typeface="Times New Roman" panose="02020603050405020304" pitchFamily="18" charset="0"/>
                <a:ea typeface="Times New Roman" panose="02020603050405020304" pitchFamily="18" charset="0"/>
              </a:rPr>
              <a:t>, </a:t>
            </a:r>
            <a:r>
              <a:rPr lang="en-US" u="sng" dirty="0">
                <a:solidFill>
                  <a:srgbClr val="0000FF"/>
                </a:solidFill>
                <a:latin typeface="Times New Roman" panose="02020603050405020304" pitchFamily="18" charset="0"/>
                <a:ea typeface="Times New Roman" panose="02020603050405020304" pitchFamily="18" charset="0"/>
                <a:hlinkClick r:id="rId6" tooltip="Knowledge representation"/>
              </a:rPr>
              <a:t>knowledge representation</a:t>
            </a:r>
            <a:r>
              <a:rPr lang="en-US" dirty="0">
                <a:latin typeface="Times New Roman" panose="02020603050405020304" pitchFamily="18" charset="0"/>
                <a:ea typeface="Times New Roman" panose="02020603050405020304" pitchFamily="18" charset="0"/>
              </a:rPr>
              <a:t>, </a:t>
            </a:r>
            <a:r>
              <a:rPr lang="en-US" u="sng" dirty="0">
                <a:solidFill>
                  <a:srgbClr val="0000FF"/>
                </a:solidFill>
                <a:latin typeface="Times New Roman" panose="02020603050405020304" pitchFamily="18" charset="0"/>
                <a:ea typeface="Times New Roman" panose="02020603050405020304" pitchFamily="18" charset="0"/>
                <a:hlinkClick r:id="rId7" tooltip="Automated reasoning"/>
              </a:rPr>
              <a:t>automated reasoning</a:t>
            </a:r>
            <a:r>
              <a:rPr lang="en-US" dirty="0">
                <a:latin typeface="Times New Roman" panose="02020603050405020304" pitchFamily="18" charset="0"/>
                <a:ea typeface="Times New Roman" panose="02020603050405020304" pitchFamily="18" charset="0"/>
              </a:rPr>
              <a:t>, and </a:t>
            </a:r>
            <a:r>
              <a:rPr lang="en-US" u="sng" dirty="0">
                <a:solidFill>
                  <a:srgbClr val="0000FF"/>
                </a:solidFill>
                <a:latin typeface="Times New Roman" panose="02020603050405020304" pitchFamily="18" charset="0"/>
                <a:ea typeface="Times New Roman" panose="02020603050405020304" pitchFamily="18" charset="0"/>
                <a:hlinkClick r:id="rId8" tooltip="Machine learning"/>
              </a:rPr>
              <a:t>machine learning</a:t>
            </a:r>
            <a:r>
              <a:rPr lang="en-US" dirty="0">
                <a:latin typeface="Times New Roman" panose="02020603050405020304" pitchFamily="18" charset="0"/>
                <a:ea typeface="Times New Roman" panose="02020603050405020304" pitchFamily="18" charset="0"/>
              </a:rPr>
              <a:t> technologies to the field of </a:t>
            </a:r>
            <a:r>
              <a:rPr lang="en-US" u="sng" dirty="0">
                <a:solidFill>
                  <a:srgbClr val="0000FF"/>
                </a:solidFill>
                <a:latin typeface="Times New Roman" panose="02020603050405020304" pitchFamily="18" charset="0"/>
                <a:ea typeface="Times New Roman" panose="02020603050405020304" pitchFamily="18" charset="0"/>
                <a:hlinkClick r:id="rId9" tooltip="Open domain question answering"/>
              </a:rPr>
              <a:t>open domain question answering</a:t>
            </a:r>
            <a:r>
              <a:rPr lang="en-US" dirty="0">
                <a:latin typeface="Times New Roman" panose="02020603050405020304" pitchFamily="18" charset="0"/>
                <a:ea typeface="Times New Roman" panose="02020603050405020304" pitchFamily="18" charset="0"/>
              </a:rPr>
              <a:t>.</a:t>
            </a:r>
            <a:r>
              <a:rPr lang="en-US" sz="1200" u="sng" baseline="30000" dirty="0">
                <a:solidFill>
                  <a:srgbClr val="0000FF"/>
                </a:solidFill>
                <a:latin typeface="Times New Roman" panose="02020603050405020304" pitchFamily="18" charset="0"/>
                <a:ea typeface="Times New Roman" panose="02020603050405020304" pitchFamily="18" charset="0"/>
              </a:rPr>
              <a:t> </a:t>
            </a:r>
          </a:p>
          <a:p>
            <a:pPr marL="285750" indent="-285750">
              <a:spcAft>
                <a:spcPts val="750"/>
              </a:spcAft>
              <a:buFont typeface="Arial" panose="020B0604020202020204" pitchFamily="34" charset="0"/>
              <a:buChar char="•"/>
            </a:pPr>
            <a:r>
              <a:rPr lang="en-US" b="1" i="1" dirty="0">
                <a:solidFill>
                  <a:srgbClr val="7030A0"/>
                </a:solidFill>
                <a:latin typeface="Times New Roman" panose="02020603050405020304" pitchFamily="18" charset="0"/>
                <a:ea typeface="Times New Roman" panose="02020603050405020304" pitchFamily="18" charset="0"/>
              </a:rPr>
              <a:t>GRAPH ENGINES? QA technology takes a </a:t>
            </a:r>
            <a:r>
              <a:rPr lang="en-US" b="1" i="1" dirty="0">
                <a:solidFill>
                  <a:srgbClr val="7030A0"/>
                </a:solidFill>
                <a:latin typeface="Segoe UI" panose="020B0502040204020203" pitchFamily="34" charset="0"/>
                <a:ea typeface="Times New Roman" panose="02020603050405020304" pitchFamily="18" charset="0"/>
                <a:cs typeface="Segoe UI" panose="020B0502040204020203" pitchFamily="34" charset="0"/>
              </a:rPr>
              <a:t>question</a:t>
            </a:r>
            <a:r>
              <a:rPr lang="en-US" b="1" i="1" dirty="0">
                <a:solidFill>
                  <a:srgbClr val="7030A0"/>
                </a:solidFill>
                <a:latin typeface="Times New Roman" panose="02020603050405020304" pitchFamily="18" charset="0"/>
                <a:ea typeface="Times New Roman" panose="02020603050405020304" pitchFamily="18" charset="0"/>
              </a:rPr>
              <a:t> expressed in natural language, seeks to understand it in much greater detail (than Doc </a:t>
            </a:r>
            <a:r>
              <a:rPr lang="en-US" b="1" i="1" dirty="0" err="1">
                <a:solidFill>
                  <a:srgbClr val="7030A0"/>
                </a:solidFill>
                <a:latin typeface="Times New Roman" panose="02020603050405020304" pitchFamily="18" charset="0"/>
                <a:ea typeface="Times New Roman" panose="02020603050405020304" pitchFamily="18" charset="0"/>
              </a:rPr>
              <a:t>serch</a:t>
            </a:r>
            <a:r>
              <a:rPr lang="en-US" b="1" i="1" dirty="0">
                <a:solidFill>
                  <a:srgbClr val="7030A0"/>
                </a:solidFill>
                <a:latin typeface="Times New Roman" panose="02020603050405020304" pitchFamily="18" charset="0"/>
                <a:ea typeface="Times New Roman" panose="02020603050405020304" pitchFamily="18" charset="0"/>
              </a:rPr>
              <a:t>), and returns a precise answer to the question</a:t>
            </a:r>
            <a:r>
              <a:rPr lang="en-US" dirty="0">
                <a:latin typeface="Times New Roman" panose="02020603050405020304" pitchFamily="18" charset="0"/>
                <a:ea typeface="Times New Roman" panose="02020603050405020304" pitchFamily="18" charset="0"/>
              </a:rPr>
              <a:t>.</a:t>
            </a:r>
            <a:r>
              <a:rPr lang="en-US" sz="1200" u="sng" baseline="30000" dirty="0">
                <a:solidFill>
                  <a:srgbClr val="0000FF"/>
                </a:solidFill>
                <a:latin typeface="Times New Roman" panose="02020603050405020304" pitchFamily="18" charset="0"/>
                <a:ea typeface="Times New Roman" panose="02020603050405020304" pitchFamily="18" charset="0"/>
                <a:hlinkClick r:id="rId10"/>
              </a:rPr>
              <a:t>[16]</a:t>
            </a:r>
            <a:r>
              <a:rPr lang="en-US" sz="1200" u="sng" baseline="30000" dirty="0">
                <a:solidFill>
                  <a:srgbClr val="0000FF"/>
                </a:solidFill>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ea typeface="Times New Roman" panose="02020603050405020304" pitchFamily="18" charset="0"/>
            </a:endParaRPr>
          </a:p>
          <a:p>
            <a:pPr marL="285750" indent="-285750">
              <a:spcAft>
                <a:spcPts val="75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Per IBM, "more than 100 different techniques are used to analyze natural language, identify sources, find and generate hypotheses, find and score evidence, and merge and rank hypotheses”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Integrates </a:t>
            </a:r>
            <a:r>
              <a:rPr lang="en-US" u="sng" dirty="0">
                <a:latin typeface="Times New Roman" panose="02020603050405020304" pitchFamily="18" charset="0"/>
                <a:cs typeface="Times New Roman" panose="02020603050405020304" pitchFamily="18" charset="0"/>
                <a:hlinkClick r:id="rId11" tooltip="Massively parallel"/>
              </a:rPr>
              <a:t>massively parallel</a:t>
            </a:r>
            <a:r>
              <a:rPr lang="en-US" u="sng" dirty="0">
                <a:latin typeface="Times New Roman" panose="02020603050405020304" pitchFamily="18" charset="0"/>
                <a:cs typeface="Times New Roman" panose="02020603050405020304" pitchFamily="18" charset="0"/>
              </a:rPr>
              <a:t> IBM</a:t>
            </a:r>
            <a:r>
              <a:rPr lang="en-US"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hlinkClick r:id="rId12" tooltip="POWER7"/>
              </a:rPr>
              <a:t>POWER7</a:t>
            </a:r>
            <a:r>
              <a:rPr lang="en-US" dirty="0">
                <a:latin typeface="Times New Roman" panose="02020603050405020304" pitchFamily="18" charset="0"/>
                <a:cs typeface="Times New Roman" panose="02020603050405020304" pitchFamily="18" charset="0"/>
              </a:rPr>
              <a:t> processors, cluster of 90 IBM Power 750 servers, each at 3.5 GHz POWER7 eight-core processors, 4 threads per core. In total, the system has 2,880 POWER7 processor threads and 16 </a:t>
            </a:r>
            <a:r>
              <a:rPr lang="en-US" u="sng" dirty="0">
                <a:latin typeface="Times New Roman" panose="02020603050405020304" pitchFamily="18" charset="0"/>
                <a:cs typeface="Times New Roman" panose="02020603050405020304" pitchFamily="18" charset="0"/>
                <a:hlinkClick r:id="rId13" tooltip="Terabyte"/>
              </a:rPr>
              <a:t>terabytes</a:t>
            </a:r>
            <a:r>
              <a:rPr lang="en-US" dirty="0">
                <a:latin typeface="Times New Roman" panose="02020603050405020304" pitchFamily="18" charset="0"/>
                <a:cs typeface="Times New Roman" panose="02020603050405020304" pitchFamily="18" charset="0"/>
              </a:rPr>
              <a:t> of RAM</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can process 500 gigabytes, the equivalent of a million books, per second</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spcAft>
                <a:spcPts val="75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Jeopardy - all content was stored in Watson's RAM for the Jeopardy game </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a:spcAft>
                <a:spcPts val="750"/>
              </a:spcAft>
            </a:pPr>
            <a:endParaRPr lang="en-US" dirty="0">
              <a:latin typeface="Times New Roman" panose="02020603050405020304" pitchFamily="18" charset="0"/>
              <a:ea typeface="Times New Roman" panose="02020603050405020304" pitchFamily="18" charset="0"/>
            </a:endParaRPr>
          </a:p>
        </p:txBody>
      </p:sp>
      <p:pic>
        <p:nvPicPr>
          <p:cNvPr id="6" name="Picture 2">
            <a:extLst>
              <a:ext uri="{FF2B5EF4-FFF2-40B4-BE49-F238E27FC236}">
                <a16:creationId xmlns:a16="http://schemas.microsoft.com/office/drawing/2014/main" id="{D776020C-A2A3-48CD-BEA7-DAE60C296FA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77799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550800" y="316800"/>
            <a:ext cx="9468000" cy="810542"/>
          </a:xfrm>
        </p:spPr>
        <p:txBody>
          <a:bodyPr/>
          <a:lstStyle/>
          <a:p>
            <a:r>
              <a:rPr lang="en-US" dirty="0"/>
              <a:t>AI </a:t>
            </a:r>
            <a:r>
              <a:rPr lang="en-US" dirty="0" err="1"/>
              <a:t>Innovaton</a:t>
            </a:r>
            <a:r>
              <a:rPr lang="en-US" dirty="0"/>
              <a:t>: IBM Watson </a:t>
            </a:r>
            <a:r>
              <a:rPr lang="en-US" dirty="0">
                <a:solidFill>
                  <a:srgbClr val="7030A0"/>
                </a:solidFill>
              </a:rPr>
              <a:t>OPTIONAL</a:t>
            </a:r>
            <a:br>
              <a:rPr lang="en-US" dirty="0"/>
            </a:br>
            <a:r>
              <a:rPr lang="en-US" sz="2400" dirty="0">
                <a:latin typeface="Calibri" panose="020F0502020204030204" pitchFamily="34" charset="0"/>
                <a:cs typeface="Calibri" panose="020F0502020204030204" pitchFamily="34" charset="0"/>
              </a:rPr>
              <a:t> </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263047" y="1443841"/>
            <a:ext cx="11223320" cy="369332"/>
          </a:xfrm>
          <a:prstGeom prst="rect">
            <a:avLst/>
          </a:prstGeom>
        </p:spPr>
        <p:txBody>
          <a:bodyPr wrap="square">
            <a:spAutoFit/>
          </a:bodyPr>
          <a:lstStyle/>
          <a:p>
            <a:r>
              <a:rPr lang="en-US" dirty="0"/>
              <a:t> </a:t>
            </a:r>
          </a:p>
        </p:txBody>
      </p:sp>
      <p:pic>
        <p:nvPicPr>
          <p:cNvPr id="5" name="Picture 4"/>
          <p:cNvPicPr>
            <a:picLocks noChangeAspect="1"/>
          </p:cNvPicPr>
          <p:nvPr/>
        </p:nvPicPr>
        <p:blipFill>
          <a:blip r:embed="rId3"/>
          <a:stretch>
            <a:fillRect/>
          </a:stretch>
        </p:blipFill>
        <p:spPr>
          <a:xfrm>
            <a:off x="1576387" y="1123950"/>
            <a:ext cx="9039225" cy="4610100"/>
          </a:xfrm>
          <a:prstGeom prst="rect">
            <a:avLst/>
          </a:prstGeom>
        </p:spPr>
      </p:pic>
      <p:pic>
        <p:nvPicPr>
          <p:cNvPr id="6" name="Picture 2">
            <a:extLst>
              <a:ext uri="{FF2B5EF4-FFF2-40B4-BE49-F238E27FC236}">
                <a16:creationId xmlns:a16="http://schemas.microsoft.com/office/drawing/2014/main" id="{1174238E-0EBA-423B-8029-9A4CBF5CF6B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46838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550800" y="316800"/>
            <a:ext cx="9468000" cy="810542"/>
          </a:xfrm>
        </p:spPr>
        <p:txBody>
          <a:bodyPr/>
          <a:lstStyle/>
          <a:p>
            <a:r>
              <a:rPr lang="en-US" dirty="0"/>
              <a:t>Machine Learning (ML) &amp; AI </a:t>
            </a:r>
            <a:r>
              <a:rPr lang="en-US" dirty="0" err="1"/>
              <a:t>Innovaton</a:t>
            </a:r>
            <a:r>
              <a:rPr lang="en-US" dirty="0"/>
              <a:t>: </a:t>
            </a:r>
            <a:r>
              <a:rPr lang="en-US" dirty="0" err="1"/>
              <a:t>FaceBook</a:t>
            </a:r>
            <a:br>
              <a:rPr lang="en-US" dirty="0"/>
            </a:br>
            <a:r>
              <a:rPr lang="en-US" sz="2400" dirty="0">
                <a:latin typeface="Calibri" panose="020F0502020204030204" pitchFamily="34" charset="0"/>
                <a:cs typeface="Calibri" panose="020F0502020204030204" pitchFamily="34" charset="0"/>
              </a:rPr>
              <a:t> </a:t>
            </a:r>
            <a:r>
              <a:rPr lang="en-US" sz="2400" dirty="0">
                <a:solidFill>
                  <a:srgbClr val="7030A0"/>
                </a:solidFill>
              </a:rPr>
              <a:t>OPTIONAL</a:t>
            </a:r>
            <a:endParaRPr lang="de-DE" sz="2400" dirty="0"/>
          </a:p>
        </p:txBody>
      </p:sp>
      <p:sp>
        <p:nvSpPr>
          <p:cNvPr id="4" name="Rectangle 3"/>
          <p:cNvSpPr txBox="1">
            <a:spLocks noChangeArrowheads="1"/>
          </p:cNvSpPr>
          <p:nvPr/>
        </p:nvSpPr>
        <p:spPr>
          <a:xfrm>
            <a:off x="550799" y="1450800"/>
            <a:ext cx="11085879" cy="402546"/>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r>
              <a:rPr lang="en-US" sz="1800" dirty="0">
                <a:latin typeface="Calibri" panose="020F0502020204030204" pitchFamily="34" charset="0"/>
                <a:cs typeface="Calibri" panose="020F0502020204030204" pitchFamily="34" charset="0"/>
              </a:rPr>
              <a:t>Building 1.5 billion AI agents—one for every person who uses Facebook or any of its products</a:t>
            </a:r>
          </a:p>
        </p:txBody>
      </p:sp>
      <p:sp>
        <p:nvSpPr>
          <p:cNvPr id="3" name="Rectangle 2"/>
          <p:cNvSpPr/>
          <p:nvPr/>
        </p:nvSpPr>
        <p:spPr>
          <a:xfrm>
            <a:off x="263047" y="1443841"/>
            <a:ext cx="11223320" cy="369332"/>
          </a:xfrm>
          <a:prstGeom prst="rect">
            <a:avLst/>
          </a:prstGeom>
        </p:spPr>
        <p:txBody>
          <a:bodyPr wrap="square">
            <a:spAutoFit/>
          </a:bodyPr>
          <a:lstStyle/>
          <a:p>
            <a:r>
              <a:rPr lang="en-US" dirty="0"/>
              <a:t> </a:t>
            </a:r>
          </a:p>
        </p:txBody>
      </p:sp>
      <p:sp>
        <p:nvSpPr>
          <p:cNvPr id="5" name="Rectangle 4"/>
          <p:cNvSpPr/>
          <p:nvPr/>
        </p:nvSpPr>
        <p:spPr>
          <a:xfrm>
            <a:off x="550799" y="1905506"/>
            <a:ext cx="11348927" cy="2677656"/>
          </a:xfrm>
          <a:prstGeom prst="rect">
            <a:avLst/>
          </a:prstGeom>
        </p:spPr>
        <p:txBody>
          <a:bodyPr wrap="square">
            <a:spAutoFit/>
          </a:bodyPr>
          <a:lstStyle/>
          <a:p>
            <a:r>
              <a:rPr lang="en-US" b="1" u="sng" dirty="0" err="1">
                <a:solidFill>
                  <a:srgbClr val="151515"/>
                </a:solidFill>
                <a:ea typeface="Times New Roman" panose="02020603050405020304" pitchFamily="18" charset="0"/>
                <a:cs typeface="Times New Roman" panose="02020603050405020304" pitchFamily="18" charset="0"/>
              </a:rPr>
              <a:t>FBLearner</a:t>
            </a:r>
            <a:r>
              <a:rPr lang="en-US" b="1" u="sng" dirty="0">
                <a:solidFill>
                  <a:srgbClr val="151515"/>
                </a:solidFill>
                <a:ea typeface="Times New Roman" panose="02020603050405020304" pitchFamily="18" charset="0"/>
                <a:cs typeface="Times New Roman" panose="02020603050405020304" pitchFamily="18" charset="0"/>
              </a:rPr>
              <a:t> Flow</a:t>
            </a:r>
          </a:p>
          <a:p>
            <a:pPr marL="285750" indent="-285750">
              <a:buFont typeface="Arial" panose="020B0604020202020204" pitchFamily="34" charset="0"/>
              <a:buChar char="•"/>
            </a:pPr>
            <a:r>
              <a:rPr lang="en-US" dirty="0">
                <a:solidFill>
                  <a:srgbClr val="151515"/>
                </a:solidFill>
                <a:ea typeface="Times New Roman" panose="02020603050405020304" pitchFamily="18" charset="0"/>
                <a:cs typeface="Times New Roman" panose="02020603050405020304" pitchFamily="18" charset="0"/>
              </a:rPr>
              <a:t>Combines several ML models, processing several billion data points, per activity of the site’s 1.5 billion users,</a:t>
            </a:r>
          </a:p>
          <a:p>
            <a:pPr marL="285750" indent="-285750">
              <a:buFont typeface="Arial" panose="020B0604020202020204" pitchFamily="34" charset="0"/>
              <a:buChar char="•"/>
            </a:pPr>
            <a:r>
              <a:rPr lang="en-US" b="1" i="1" dirty="0">
                <a:solidFill>
                  <a:srgbClr val="7030A0"/>
                </a:solidFill>
                <a:ea typeface="Times New Roman" panose="02020603050405020304" pitchFamily="18" charset="0"/>
                <a:cs typeface="Times New Roman" panose="02020603050405020304" pitchFamily="18" charset="0"/>
              </a:rPr>
              <a:t>NN &amp; pattern </a:t>
            </a:r>
            <a:r>
              <a:rPr lang="en-US" b="1" i="1" dirty="0" err="1">
                <a:solidFill>
                  <a:srgbClr val="7030A0"/>
                </a:solidFill>
                <a:ea typeface="Times New Roman" panose="02020603050405020304" pitchFamily="18" charset="0"/>
                <a:cs typeface="Times New Roman" panose="02020603050405020304" pitchFamily="18" charset="0"/>
              </a:rPr>
              <a:t>Recog</a:t>
            </a:r>
            <a:r>
              <a:rPr lang="en-US" b="1" i="1" dirty="0">
                <a:solidFill>
                  <a:srgbClr val="7030A0"/>
                </a:solidFill>
                <a:ea typeface="Times New Roman" panose="02020603050405020304" pitchFamily="18" charset="0"/>
                <a:cs typeface="Times New Roman" panose="02020603050405020304" pitchFamily="18" charset="0"/>
              </a:rPr>
              <a:t> &amp; clusters ? </a:t>
            </a:r>
          </a:p>
          <a:p>
            <a:pPr marL="285750" indent="-285750">
              <a:buFont typeface="Arial" panose="020B0604020202020204" pitchFamily="34" charset="0"/>
              <a:buChar char="•"/>
            </a:pPr>
            <a:r>
              <a:rPr lang="en-US" dirty="0">
                <a:solidFill>
                  <a:srgbClr val="151515"/>
                </a:solidFill>
                <a:ea typeface="Times New Roman" panose="02020603050405020304" pitchFamily="18" charset="0"/>
                <a:cs typeface="Times New Roman" panose="02020603050405020304" pitchFamily="18" charset="0"/>
              </a:rPr>
              <a:t>Forms thousands of predictions:</a:t>
            </a:r>
          </a:p>
          <a:p>
            <a:pPr marL="742950" lvl="1" indent="-285750">
              <a:buFont typeface="Arial" panose="020B0604020202020204" pitchFamily="34" charset="0"/>
              <a:buChar char="•"/>
            </a:pPr>
            <a:r>
              <a:rPr lang="en-US" dirty="0">
                <a:solidFill>
                  <a:srgbClr val="151515"/>
                </a:solidFill>
                <a:ea typeface="Times New Roman" panose="02020603050405020304" pitchFamily="18" charset="0"/>
                <a:cs typeface="Times New Roman" panose="02020603050405020304" pitchFamily="18" charset="0"/>
              </a:rPr>
              <a:t>which user is in a photograph, which message is likely to be spam.</a:t>
            </a:r>
          </a:p>
          <a:p>
            <a:pPr marL="742950" lvl="1" indent="-285750">
              <a:buFont typeface="Arial" panose="020B0604020202020204" pitchFamily="34" charset="0"/>
              <a:buChar char="•"/>
            </a:pPr>
            <a:r>
              <a:rPr lang="en-US" dirty="0">
                <a:solidFill>
                  <a:srgbClr val="151515"/>
                </a:solidFill>
                <a:ea typeface="Times New Roman" panose="02020603050405020304" pitchFamily="18" charset="0"/>
                <a:cs typeface="Times New Roman" panose="02020603050405020304" pitchFamily="18" charset="0"/>
              </a:rPr>
              <a:t> define what content appears in your News Feed</a:t>
            </a:r>
          </a:p>
          <a:p>
            <a:pPr marL="742950" lvl="1" indent="-285750">
              <a:buFont typeface="Arial" panose="020B0604020202020204" pitchFamily="34" charset="0"/>
              <a:buChar char="•"/>
            </a:pPr>
            <a:r>
              <a:rPr lang="en-US" dirty="0">
                <a:solidFill>
                  <a:srgbClr val="151515"/>
                </a:solidFill>
                <a:ea typeface="Times New Roman" panose="02020603050405020304" pitchFamily="18" charset="0"/>
                <a:cs typeface="Times New Roman" panose="02020603050405020304" pitchFamily="18" charset="0"/>
              </a:rPr>
              <a:t>what advertisements you see (per your FB usage).</a:t>
            </a:r>
            <a:endParaRPr lang="en-US" dirty="0">
              <a:ea typeface="Times New Roman" panose="02020603050405020304" pitchFamily="18" charset="0"/>
              <a:cs typeface="Times New Roman" panose="02020603050405020304" pitchFamily="18" charset="0"/>
            </a:endParaRPr>
          </a:p>
          <a:p>
            <a:r>
              <a:rPr lang="en-US" dirty="0">
                <a:solidFill>
                  <a:srgbClr val="151515"/>
                </a:solidFill>
                <a:latin typeface="Calibri" panose="020F0502020204030204" pitchFamily="34"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Times New Roman" panose="02020603050405020304" pitchFamily="18" charset="0"/>
              <a:cs typeface="Times New Roman" panose="02020603050405020304" pitchFamily="18" charset="0"/>
            </a:endParaRPr>
          </a:p>
          <a:p>
            <a:r>
              <a:rPr lang="en-US" sz="2400" u="sng" dirty="0">
                <a:solidFill>
                  <a:srgbClr val="0000FF"/>
                </a:solidFill>
                <a:latin typeface="Roboto"/>
                <a:ea typeface="Times New Roman" panose="02020603050405020304" pitchFamily="18" charset="0"/>
                <a:cs typeface="Arial" panose="020B0604020202020204" pitchFamily="34" charset="0"/>
                <a:hlinkClick r:id="rId3"/>
              </a:rPr>
              <a:t>https://research.fb.com/category/facebook-ai-research-fair/</a:t>
            </a:r>
            <a:endParaRPr lang="en-US" dirty="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6" name="Picture 2">
            <a:extLst>
              <a:ext uri="{FF2B5EF4-FFF2-40B4-BE49-F238E27FC236}">
                <a16:creationId xmlns:a16="http://schemas.microsoft.com/office/drawing/2014/main" id="{8FD1D0C8-4E69-4386-B4ED-3F77D0C955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29227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550800" y="316800"/>
            <a:ext cx="9468000" cy="810542"/>
          </a:xfrm>
        </p:spPr>
        <p:txBody>
          <a:bodyPr/>
          <a:lstStyle/>
          <a:p>
            <a:r>
              <a:rPr lang="en-US" dirty="0"/>
              <a:t>Machine Learning </a:t>
            </a:r>
            <a:r>
              <a:rPr lang="en-US" dirty="0" err="1"/>
              <a:t>Innovaton</a:t>
            </a:r>
            <a:r>
              <a:rPr lang="en-US" dirty="0"/>
              <a:t>: </a:t>
            </a:r>
            <a:r>
              <a:rPr lang="en-US" dirty="0" err="1"/>
              <a:t>RavenPack</a:t>
            </a:r>
            <a:br>
              <a:rPr lang="en-US" dirty="0"/>
            </a:br>
            <a:r>
              <a:rPr lang="en-US" sz="2400" dirty="0">
                <a:latin typeface="Calibri" panose="020F0502020204030204" pitchFamily="34" charset="0"/>
                <a:cs typeface="Calibri" panose="020F0502020204030204" pitchFamily="34" charset="0"/>
              </a:rPr>
              <a:t> </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263047" y="1443841"/>
            <a:ext cx="11223320" cy="369332"/>
          </a:xfrm>
          <a:prstGeom prst="rect">
            <a:avLst/>
          </a:prstGeom>
        </p:spPr>
        <p:txBody>
          <a:bodyPr wrap="square">
            <a:spAutoFit/>
          </a:bodyPr>
          <a:lstStyle/>
          <a:p>
            <a:r>
              <a:rPr lang="en-US" dirty="0"/>
              <a:t> </a:t>
            </a:r>
          </a:p>
        </p:txBody>
      </p:sp>
      <p:sp>
        <p:nvSpPr>
          <p:cNvPr id="5" name="TextBox 4"/>
          <p:cNvSpPr txBox="1"/>
          <p:nvPr/>
        </p:nvSpPr>
        <p:spPr>
          <a:xfrm>
            <a:off x="550801" y="1443841"/>
            <a:ext cx="11023248" cy="2862322"/>
          </a:xfrm>
          <a:prstGeom prst="rect">
            <a:avLst/>
          </a:prstGeom>
          <a:noFill/>
        </p:spPr>
        <p:txBody>
          <a:bodyPr wrap="square" rtlCol="0">
            <a:spAutoFit/>
          </a:bodyPr>
          <a:lstStyle/>
          <a:p>
            <a:pPr marL="285750" indent="-285750">
              <a:buFont typeface="Arial" panose="020B0604020202020204" pitchFamily="34" charset="0"/>
              <a:buChar char="•"/>
            </a:pPr>
            <a:r>
              <a:rPr lang="en-US" dirty="0"/>
              <a:t>Natural Language Processing (NLP) – proprietary version (used industry experts) lead to multiple news analytics and sentiment analytics for all publicly traded companies (2009)</a:t>
            </a:r>
          </a:p>
          <a:p>
            <a:pPr marL="742950" lvl="1" indent="-285750">
              <a:buFont typeface="Arial" panose="020B0604020202020204" pitchFamily="34" charset="0"/>
              <a:buChar char="•"/>
            </a:pPr>
            <a:r>
              <a:rPr lang="en-US" dirty="0"/>
              <a:t>Ex: fundamental and tech analysis, corporate actions, pure financial, industry group, ratings against competitors, mergers/acquisitions, fines,</a:t>
            </a:r>
          </a:p>
          <a:p>
            <a:pPr marL="285750" indent="-285750">
              <a:buFont typeface="Arial" panose="020B0604020202020204" pitchFamily="34" charset="0"/>
              <a:buChar char="•"/>
            </a:pPr>
            <a:r>
              <a:rPr lang="en-US" dirty="0"/>
              <a:t>Expanded over next few years to FX, Commodities, Economic forecasting</a:t>
            </a:r>
          </a:p>
          <a:p>
            <a:pPr marL="285750" indent="-285750">
              <a:buFont typeface="Arial" panose="020B0604020202020204" pitchFamily="34" charset="0"/>
              <a:buChar char="•"/>
            </a:pPr>
            <a:r>
              <a:rPr lang="en-US" dirty="0"/>
              <a:t>STRONG in trading community</a:t>
            </a:r>
          </a:p>
          <a:p>
            <a:endParaRPr lang="en-US" dirty="0"/>
          </a:p>
          <a:p>
            <a:r>
              <a:rPr lang="en-US" dirty="0">
                <a:hlinkClick r:id="rId3"/>
              </a:rPr>
              <a:t>https://www.ravenpack.com/research/browse/</a:t>
            </a:r>
            <a:endParaRPr lang="en-US" dirty="0"/>
          </a:p>
          <a:p>
            <a:endParaRPr lang="en-US" dirty="0"/>
          </a:p>
          <a:p>
            <a:endParaRPr lang="en-US" dirty="0"/>
          </a:p>
        </p:txBody>
      </p:sp>
      <p:pic>
        <p:nvPicPr>
          <p:cNvPr id="6" name="Picture 2">
            <a:extLst>
              <a:ext uri="{FF2B5EF4-FFF2-40B4-BE49-F238E27FC236}">
                <a16:creationId xmlns:a16="http://schemas.microsoft.com/office/drawing/2014/main" id="{D57D40A0-563E-44F5-9120-34EE78E2796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40804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Time to Market</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162838" y="883800"/>
            <a:ext cx="12029162" cy="5078313"/>
          </a:xfrm>
          <a:prstGeom prst="rect">
            <a:avLst/>
          </a:prstGeom>
        </p:spPr>
        <p:txBody>
          <a:bodyPr wrap="square">
            <a:spAutoFit/>
          </a:bodyPr>
          <a:lstStyle/>
          <a:p>
            <a:r>
              <a:rPr lang="en-US" dirty="0">
                <a:cs typeface="Calibri" panose="020F0502020204030204" pitchFamily="34" charset="0"/>
              </a:rPr>
              <a:t>Set up a </a:t>
            </a:r>
            <a:r>
              <a:rPr lang="en-US" b="1" dirty="0">
                <a:cs typeface="Calibri" panose="020F0502020204030204" pitchFamily="34" charset="0"/>
              </a:rPr>
              <a:t>Pilot</a:t>
            </a:r>
            <a:r>
              <a:rPr lang="en-US" dirty="0">
                <a:cs typeface="Calibri" panose="020F0502020204030204" pitchFamily="34" charset="0"/>
              </a:rPr>
              <a:t> internally or externally (with costs in focus). </a:t>
            </a:r>
          </a:p>
          <a:p>
            <a:r>
              <a:rPr lang="en-US" u="sng" dirty="0">
                <a:cs typeface="Calibri" panose="020F0502020204030204" pitchFamily="34" charset="0"/>
              </a:rPr>
              <a:t>For </a:t>
            </a:r>
            <a:r>
              <a:rPr lang="en-US" b="1" u="sng" dirty="0">
                <a:cs typeface="Calibri" panose="020F0502020204030204" pitchFamily="34" charset="0"/>
              </a:rPr>
              <a:t>internal:</a:t>
            </a:r>
          </a:p>
          <a:p>
            <a:pPr marL="285750" indent="-285750">
              <a:buFont typeface="Arial" panose="020B0604020202020204" pitchFamily="34" charset="0"/>
              <a:buChar char="•"/>
            </a:pPr>
            <a:r>
              <a:rPr lang="en-US" dirty="0">
                <a:cs typeface="Calibri" panose="020F0502020204030204" pitchFamily="34" charset="0"/>
              </a:rPr>
              <a:t>Some providers may be very inexpensive for an internal pilot.</a:t>
            </a:r>
          </a:p>
          <a:p>
            <a:pPr marL="285750" indent="-285750">
              <a:buFont typeface="Arial" panose="020B0604020202020204" pitchFamily="34" charset="0"/>
              <a:buChar char="•"/>
            </a:pPr>
            <a:r>
              <a:rPr lang="en-US" dirty="0">
                <a:cs typeface="Calibri" panose="020F0502020204030204" pitchFamily="34" charset="0"/>
              </a:rPr>
              <a:t>New start ups with new products especially may offer ‘free’ pilots of 30-60 days; this may include shipping hardware, installing software, and participating in the pilot (** I have been there !!) </a:t>
            </a:r>
          </a:p>
          <a:p>
            <a:r>
              <a:rPr lang="en-US" u="sng" dirty="0">
                <a:solidFill>
                  <a:srgbClr val="FE0000"/>
                </a:solidFill>
                <a:cs typeface="Calibri" panose="020F0502020204030204" pitchFamily="34" charset="0"/>
              </a:rPr>
              <a:t>For </a:t>
            </a:r>
            <a:r>
              <a:rPr lang="en-US" b="1" u="sng" dirty="0">
                <a:solidFill>
                  <a:srgbClr val="FE0000"/>
                </a:solidFill>
                <a:cs typeface="Calibri" panose="020F0502020204030204" pitchFamily="34" charset="0"/>
              </a:rPr>
              <a:t>external</a:t>
            </a:r>
            <a:r>
              <a:rPr lang="en-US" b="1" u="sng" dirty="0">
                <a:cs typeface="Calibri" panose="020F0502020204030204" pitchFamily="34" charset="0"/>
              </a:rPr>
              <a:t>:</a:t>
            </a:r>
          </a:p>
          <a:p>
            <a:pPr marL="285750" indent="-285750">
              <a:buFont typeface="Arial" panose="020B0604020202020204" pitchFamily="34" charset="0"/>
              <a:buChar char="•"/>
            </a:pPr>
            <a:r>
              <a:rPr lang="en-US" dirty="0">
                <a:cs typeface="Calibri" panose="020F0502020204030204" pitchFamily="34" charset="0"/>
              </a:rPr>
              <a:t>Some External </a:t>
            </a:r>
            <a:r>
              <a:rPr lang="en-US" b="1" dirty="0">
                <a:cs typeface="Calibri" panose="020F0502020204030204" pitchFamily="34" charset="0"/>
              </a:rPr>
              <a:t>cloud </a:t>
            </a:r>
            <a:r>
              <a:rPr lang="en-US" dirty="0">
                <a:cs typeface="Calibri" panose="020F0502020204030204" pitchFamily="34" charset="0"/>
              </a:rPr>
              <a:t>and some </a:t>
            </a:r>
            <a:r>
              <a:rPr lang="en-US" b="1" dirty="0" err="1">
                <a:cs typeface="Calibri" panose="020F0502020204030204" pitchFamily="34" charset="0"/>
              </a:rPr>
              <a:t>CoLo</a:t>
            </a:r>
            <a:r>
              <a:rPr lang="en-US" dirty="0">
                <a:cs typeface="Calibri" panose="020F0502020204030204" pitchFamily="34" charset="0"/>
              </a:rPr>
              <a:t> providers provide high performance (low latency) infrastructure for ML.  This may include low latency networks with </a:t>
            </a:r>
            <a:r>
              <a:rPr lang="en-US" b="1" dirty="0">
                <a:cs typeface="Calibri" panose="020F0502020204030204" pitchFamily="34" charset="0"/>
              </a:rPr>
              <a:t>GPU’s and FPGA’s (or Intel PHI servers with MCDRAM </a:t>
            </a:r>
            <a:r>
              <a:rPr lang="en-US" dirty="0">
                <a:cs typeface="Calibri" panose="020F0502020204030204" pitchFamily="34" charset="0"/>
              </a:rPr>
              <a:t>for multiprocessing and high Speed memory), along with </a:t>
            </a:r>
            <a:r>
              <a:rPr lang="en-US" b="1" dirty="0">
                <a:cs typeface="Calibri" panose="020F0502020204030204" pitchFamily="34" charset="0"/>
              </a:rPr>
              <a:t>suite of software and MP API’s</a:t>
            </a:r>
            <a:r>
              <a:rPr lang="en-US" dirty="0">
                <a:cs typeface="Calibri" panose="020F0502020204030204" pitchFamily="34" charset="0"/>
              </a:rPr>
              <a:t>.  Some may feature specific tools with wide range of ML applications such as </a:t>
            </a:r>
            <a:r>
              <a:rPr lang="en-US" b="1" dirty="0" err="1">
                <a:cs typeface="Calibri" panose="020F0502020204030204" pitchFamily="34" charset="0"/>
              </a:rPr>
              <a:t>TensorFlow</a:t>
            </a:r>
            <a:r>
              <a:rPr lang="en-US" dirty="0">
                <a:cs typeface="Calibri" panose="020F0502020204030204" pitchFamily="34" charset="0"/>
              </a:rPr>
              <a:t> or distributed Apache Spark with </a:t>
            </a:r>
            <a:r>
              <a:rPr lang="en-US" b="1" dirty="0" err="1">
                <a:cs typeface="Calibri" panose="020F0502020204030204" pitchFamily="34" charset="0"/>
              </a:rPr>
              <a:t>SparkML</a:t>
            </a:r>
            <a:r>
              <a:rPr lang="en-US" b="1" dirty="0">
                <a:cs typeface="Calibri" panose="020F0502020204030204" pitchFamily="34" charset="0"/>
              </a:rPr>
              <a:t> API’s </a:t>
            </a:r>
            <a:r>
              <a:rPr lang="en-US" dirty="0">
                <a:cs typeface="Calibri" panose="020F0502020204030204" pitchFamily="34" charset="0"/>
              </a:rPr>
              <a:t>+ MPI support.  Alternatively, new real time streaming platform </a:t>
            </a:r>
            <a:r>
              <a:rPr lang="en-US" b="1" dirty="0">
                <a:cs typeface="Calibri" panose="020F0502020204030204" pitchFamily="34" charset="0"/>
              </a:rPr>
              <a:t>FLINK</a:t>
            </a:r>
            <a:r>
              <a:rPr lang="en-US" dirty="0">
                <a:cs typeface="Calibri" panose="020F0502020204030204" pitchFamily="34" charset="0"/>
              </a:rPr>
              <a:t> and high performance joint GPU compute + in-mem processing may be options.  Some external providers may include consultants as developers who can speed up development of your use case.  Carefully assess an external provider will meet your requirements and negotiate Dev and/or UAT.  </a:t>
            </a:r>
            <a:r>
              <a:rPr lang="en-US" b="1" i="1" dirty="0">
                <a:solidFill>
                  <a:srgbClr val="FE0000"/>
                </a:solidFill>
                <a:cs typeface="Calibri" panose="020F0502020204030204" pitchFamily="34" charset="0"/>
              </a:rPr>
              <a:t>(Remote access to vendor’s also are excellent way to learn ML and pilot test)</a:t>
            </a:r>
          </a:p>
          <a:p>
            <a:r>
              <a:rPr lang="en-US" b="1" i="1" u="sng" dirty="0">
                <a:solidFill>
                  <a:srgbClr val="7030A0"/>
                </a:solidFill>
                <a:cs typeface="Calibri" panose="020F0502020204030204" pitchFamily="34" charset="0"/>
              </a:rPr>
              <a:t>**** SEEK OUT BARE METAL INFRASTRUCTURE IN EXTERNAL CLOUDS</a:t>
            </a:r>
            <a:r>
              <a:rPr lang="en-US" dirty="0">
                <a:cs typeface="Calibri" panose="020F0502020204030204" pitchFamily="34" charset="0"/>
              </a:rPr>
              <a:t> </a:t>
            </a:r>
          </a:p>
          <a:p>
            <a:pPr marL="285750" indent="-285750">
              <a:buFont typeface="Arial" panose="020B0604020202020204" pitchFamily="34" charset="0"/>
              <a:buChar char="•"/>
            </a:pPr>
            <a:r>
              <a:rPr lang="en-US" b="1" dirty="0">
                <a:cs typeface="Calibri" panose="020F0502020204030204" pitchFamily="34" charset="0"/>
              </a:rPr>
              <a:t>NVIDIA GPUs </a:t>
            </a:r>
            <a:r>
              <a:rPr lang="en-US" dirty="0">
                <a:cs typeface="Calibri" panose="020F0502020204030204" pitchFamily="34" charset="0"/>
              </a:rPr>
              <a:t>for deep learning are available in desktops, notebooks, servers, and supercomputers around the world, as well as in cloud services from Amazon, IBM, Microsoft, and Google. You can choose a plug-and-play deep learning solution powered by NVIDIA GPUs or build your own.</a:t>
            </a:r>
          </a:p>
        </p:txBody>
      </p:sp>
      <p:pic>
        <p:nvPicPr>
          <p:cNvPr id="5" name="Picture 2">
            <a:extLst>
              <a:ext uri="{FF2B5EF4-FFF2-40B4-BE49-F238E27FC236}">
                <a16:creationId xmlns:a16="http://schemas.microsoft.com/office/drawing/2014/main" id="{6C7736BE-F952-4385-9FED-9D21205B5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97730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Time to Market</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86498" y="937600"/>
            <a:ext cx="10396603" cy="3139321"/>
          </a:xfrm>
          <a:prstGeom prst="rect">
            <a:avLst/>
          </a:prstGeom>
        </p:spPr>
        <p:txBody>
          <a:bodyPr wrap="square">
            <a:spAutoFit/>
          </a:bodyPr>
          <a:lstStyle/>
          <a:p>
            <a:pPr marL="742950" lvl="1" indent="-285750">
              <a:buFont typeface="Arial" panose="020B0604020202020204" pitchFamily="34" charset="0"/>
              <a:buChar char="•"/>
            </a:pPr>
            <a:r>
              <a:rPr lang="en-US" dirty="0"/>
              <a:t>Customers developing, QA testing ML/DL on latest GPU’s in </a:t>
            </a:r>
            <a:r>
              <a:rPr lang="en-US" b="1" dirty="0"/>
              <a:t>external cloud </a:t>
            </a:r>
            <a:r>
              <a:rPr lang="en-US" dirty="0"/>
              <a:t>(as pilots), with …</a:t>
            </a:r>
          </a:p>
          <a:p>
            <a:pPr marL="742950" lvl="1" indent="-285750">
              <a:buFont typeface="Arial" panose="020B0604020202020204" pitchFamily="34" charset="0"/>
              <a:buChar char="•"/>
            </a:pPr>
            <a:r>
              <a:rPr lang="en-US" b="1" dirty="0"/>
              <a:t>Successful pilots </a:t>
            </a:r>
            <a:r>
              <a:rPr lang="en-US" dirty="0"/>
              <a:t>leading to internal clouds with </a:t>
            </a:r>
            <a:r>
              <a:rPr lang="en-US" b="1" dirty="0"/>
              <a:t>similar infrastructure </a:t>
            </a:r>
            <a:r>
              <a:rPr lang="en-US" dirty="0"/>
              <a:t>(with test plan calling for certification of new infrastructure, pending successful pilot – ex: meets ROI) …. Or</a:t>
            </a:r>
          </a:p>
          <a:p>
            <a:pPr marL="742950" lvl="1" indent="-285750">
              <a:buFont typeface="Arial" panose="020B0604020202020204" pitchFamily="34" charset="0"/>
              <a:buChar char="•"/>
            </a:pPr>
            <a:r>
              <a:rPr lang="en-US" dirty="0"/>
              <a:t>Customers developing/testing with </a:t>
            </a:r>
            <a:r>
              <a:rPr lang="en-US" b="1" dirty="0"/>
              <a:t>GPU in Colo’s, then (pending successful pilot) purchasing GPU infrastructure in Colo </a:t>
            </a:r>
            <a:r>
              <a:rPr lang="en-US" dirty="0"/>
              <a:t>for latency sensitive ML (ex: alpha trade signals ASAP to real time </a:t>
            </a:r>
            <a:r>
              <a:rPr lang="en-US" dirty="0" err="1"/>
              <a:t>CoLo</a:t>
            </a:r>
            <a:r>
              <a:rPr lang="en-US" dirty="0"/>
              <a:t> trading applications)</a:t>
            </a:r>
          </a:p>
          <a:p>
            <a:r>
              <a:rPr lang="en-US" dirty="0"/>
              <a:t>Also -- </a:t>
            </a:r>
            <a:r>
              <a:rPr lang="en-US" b="1" i="1" dirty="0">
                <a:solidFill>
                  <a:srgbClr val="7030A0"/>
                </a:solidFill>
              </a:rPr>
              <a:t>multiple Docker containers </a:t>
            </a:r>
            <a:r>
              <a:rPr lang="en-US" dirty="0"/>
              <a:t>are ideal for handling gamut of streaming data as input to ML</a:t>
            </a:r>
          </a:p>
          <a:p>
            <a:r>
              <a:rPr lang="en-US" dirty="0"/>
              <a:t> </a:t>
            </a:r>
          </a:p>
          <a:p>
            <a:r>
              <a:rPr lang="en-US" b="1" u="sng" dirty="0" err="1"/>
              <a:t>RedHat</a:t>
            </a:r>
            <a:r>
              <a:rPr lang="en-US" b="1" u="sng" dirty="0"/>
              <a:t> –tremendous </a:t>
            </a:r>
            <a:r>
              <a:rPr lang="en-US" b="1" u="sng" dirty="0" err="1"/>
              <a:t>OpenShift</a:t>
            </a:r>
            <a:r>
              <a:rPr lang="en-US" b="1" u="sng" dirty="0"/>
              <a:t> progress:</a:t>
            </a:r>
            <a:endParaRPr lang="en-US" dirty="0"/>
          </a:p>
          <a:p>
            <a:pPr lvl="0"/>
            <a:r>
              <a:rPr lang="en-US" dirty="0"/>
              <a:t>Continues to increase user friendly configurations even new ones such as controlling specific GPU processing for ML models (less need for deep dive Kubernetes expertise)</a:t>
            </a:r>
          </a:p>
        </p:txBody>
      </p:sp>
      <p:pic>
        <p:nvPicPr>
          <p:cNvPr id="5" name="Picture 2">
            <a:extLst>
              <a:ext uri="{FF2B5EF4-FFF2-40B4-BE49-F238E27FC236}">
                <a16:creationId xmlns:a16="http://schemas.microsoft.com/office/drawing/2014/main" id="{18702C60-8B89-4F82-B732-CBBB25F6F6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18337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550800" y="316800"/>
            <a:ext cx="9468000" cy="810542"/>
          </a:xfrm>
        </p:spPr>
        <p:txBody>
          <a:bodyPr/>
          <a:lstStyle/>
          <a:p>
            <a:r>
              <a:rPr lang="en-US" dirty="0"/>
              <a:t>Conclusion &amp; Take-aways:</a:t>
            </a:r>
            <a:br>
              <a:rPr lang="en-US" dirty="0"/>
            </a:br>
            <a:r>
              <a:rPr lang="en-US" sz="2400" dirty="0">
                <a:latin typeface="Calibri" panose="020F0502020204030204" pitchFamily="34" charset="0"/>
                <a:cs typeface="Calibri" panose="020F0502020204030204" pitchFamily="34" charset="0"/>
              </a:rPr>
              <a:t> </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263047" y="1443841"/>
            <a:ext cx="11223320" cy="369332"/>
          </a:xfrm>
          <a:prstGeom prst="rect">
            <a:avLst/>
          </a:prstGeom>
        </p:spPr>
        <p:txBody>
          <a:bodyPr wrap="square">
            <a:spAutoFit/>
          </a:bodyPr>
          <a:lstStyle/>
          <a:p>
            <a:r>
              <a:rPr lang="en-US" dirty="0"/>
              <a:t> </a:t>
            </a:r>
          </a:p>
        </p:txBody>
      </p:sp>
      <p:sp>
        <p:nvSpPr>
          <p:cNvPr id="5" name="TextBox 4"/>
          <p:cNvSpPr txBox="1"/>
          <p:nvPr/>
        </p:nvSpPr>
        <p:spPr>
          <a:xfrm>
            <a:off x="550800" y="1240077"/>
            <a:ext cx="8881299" cy="3139321"/>
          </a:xfrm>
          <a:prstGeom prst="rect">
            <a:avLst/>
          </a:prstGeom>
          <a:noFill/>
        </p:spPr>
        <p:txBody>
          <a:bodyPr wrap="square" rtlCol="0">
            <a:spAutoFit/>
          </a:bodyPr>
          <a:lstStyle/>
          <a:p>
            <a:r>
              <a:rPr lang="en-US" dirty="0"/>
              <a:t>This training + additional (see references) will guide you in</a:t>
            </a:r>
          </a:p>
          <a:p>
            <a:pPr marL="285750" indent="-285750">
              <a:buFont typeface="Arial" panose="020B0604020202020204" pitchFamily="34" charset="0"/>
              <a:buChar char="•"/>
            </a:pPr>
            <a:r>
              <a:rPr lang="en-US" dirty="0"/>
              <a:t>identifying ML/DL/AI opportunities, identify models, infrastructure, skillsets, </a:t>
            </a:r>
          </a:p>
          <a:p>
            <a:pPr marL="285750" indent="-285750">
              <a:buFont typeface="Arial" panose="020B0604020202020204" pitchFamily="34" charset="0"/>
              <a:buChar char="•"/>
            </a:pPr>
            <a:r>
              <a:rPr lang="en-US" dirty="0"/>
              <a:t>conduct ROI, </a:t>
            </a:r>
          </a:p>
          <a:p>
            <a:pPr marL="285750" indent="-285750">
              <a:buFont typeface="Arial" panose="020B0604020202020204" pitchFamily="34" charset="0"/>
              <a:buChar char="•"/>
            </a:pPr>
            <a:r>
              <a:rPr lang="en-US" dirty="0"/>
              <a:t>Beat competition via your Time-2-Market plan / implementation</a:t>
            </a:r>
          </a:p>
          <a:p>
            <a:pPr marL="285750" indent="-285750">
              <a:buFont typeface="Arial" panose="020B0604020202020204" pitchFamily="34" charset="0"/>
              <a:buChar char="•"/>
            </a:pPr>
            <a:endParaRPr lang="en-US" dirty="0"/>
          </a:p>
          <a:p>
            <a:r>
              <a:rPr lang="en-US" dirty="0"/>
              <a:t>Continue learning – AI on verge of significant and rapid dynamic changes across ET</a:t>
            </a:r>
          </a:p>
          <a:p>
            <a:endParaRPr lang="en-US" dirty="0"/>
          </a:p>
          <a:p>
            <a:r>
              <a:rPr lang="en-US" dirty="0"/>
              <a:t>AI may catapult global economy with greater growth rates than we have witnessed in decades, may exceed Internet Boom.</a:t>
            </a:r>
          </a:p>
          <a:p>
            <a:endParaRPr lang="en-US" dirty="0"/>
          </a:p>
          <a:p>
            <a:r>
              <a:rPr lang="en-US" dirty="0"/>
              <a:t>Be a leader in this space!</a:t>
            </a:r>
          </a:p>
        </p:txBody>
      </p:sp>
      <p:pic>
        <p:nvPicPr>
          <p:cNvPr id="6" name="Picture 2">
            <a:extLst>
              <a:ext uri="{FF2B5EF4-FFF2-40B4-BE49-F238E27FC236}">
                <a16:creationId xmlns:a16="http://schemas.microsoft.com/office/drawing/2014/main" id="{3406C2CB-2B3C-4013-BE54-1EFB76DE15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11006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550800" y="316800"/>
            <a:ext cx="9468000" cy="810542"/>
          </a:xfrm>
        </p:spPr>
        <p:txBody>
          <a:bodyPr/>
          <a:lstStyle/>
          <a:p>
            <a:r>
              <a:rPr lang="en-US" dirty="0"/>
              <a:t>Conclusion &amp; Take-aways:</a:t>
            </a:r>
            <a:br>
              <a:rPr lang="en-US" dirty="0"/>
            </a:br>
            <a:r>
              <a:rPr lang="en-US" sz="2400" dirty="0">
                <a:latin typeface="Calibri" panose="020F0502020204030204" pitchFamily="34" charset="0"/>
                <a:cs typeface="Calibri" panose="020F0502020204030204" pitchFamily="34" charset="0"/>
              </a:rPr>
              <a:t> </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263047" y="1443841"/>
            <a:ext cx="11223320" cy="369332"/>
          </a:xfrm>
          <a:prstGeom prst="rect">
            <a:avLst/>
          </a:prstGeom>
        </p:spPr>
        <p:txBody>
          <a:bodyPr wrap="square">
            <a:spAutoFit/>
          </a:bodyPr>
          <a:lstStyle/>
          <a:p>
            <a:r>
              <a:rPr lang="en-US" dirty="0"/>
              <a:t> </a:t>
            </a:r>
          </a:p>
        </p:txBody>
      </p:sp>
      <p:pic>
        <p:nvPicPr>
          <p:cNvPr id="6" name="Picture 5"/>
          <p:cNvPicPr>
            <a:picLocks noChangeAspect="1"/>
          </p:cNvPicPr>
          <p:nvPr/>
        </p:nvPicPr>
        <p:blipFill>
          <a:blip r:embed="rId3"/>
          <a:stretch>
            <a:fillRect/>
          </a:stretch>
        </p:blipFill>
        <p:spPr>
          <a:xfrm>
            <a:off x="686159" y="1240077"/>
            <a:ext cx="10269594" cy="5037868"/>
          </a:xfrm>
          <a:prstGeom prst="rect">
            <a:avLst/>
          </a:prstGeom>
        </p:spPr>
      </p:pic>
      <p:pic>
        <p:nvPicPr>
          <p:cNvPr id="7" name="Picture 2">
            <a:extLst>
              <a:ext uri="{FF2B5EF4-FFF2-40B4-BE49-F238E27FC236}">
                <a16:creationId xmlns:a16="http://schemas.microsoft.com/office/drawing/2014/main" id="{725BF75E-9781-4C95-AAFC-627DD5618C8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18370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550800" y="316800"/>
            <a:ext cx="9468000" cy="810542"/>
          </a:xfrm>
        </p:spPr>
        <p:txBody>
          <a:bodyPr/>
          <a:lstStyle/>
          <a:p>
            <a:r>
              <a:rPr lang="en-US" dirty="0"/>
              <a:t>References / Further Research</a:t>
            </a:r>
            <a:r>
              <a:rPr lang="en-US" sz="2400" dirty="0">
                <a:latin typeface="Calibri" panose="020F0502020204030204" pitchFamily="34" charset="0"/>
                <a:cs typeface="Calibri" panose="020F0502020204030204" pitchFamily="34" charset="0"/>
              </a:rPr>
              <a:t> </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263047" y="1443841"/>
            <a:ext cx="11223320" cy="369332"/>
          </a:xfrm>
          <a:prstGeom prst="rect">
            <a:avLst/>
          </a:prstGeom>
        </p:spPr>
        <p:txBody>
          <a:bodyPr wrap="square">
            <a:spAutoFit/>
          </a:bodyPr>
          <a:lstStyle/>
          <a:p>
            <a:r>
              <a:rPr lang="en-US" dirty="0"/>
              <a:t> </a:t>
            </a:r>
          </a:p>
        </p:txBody>
      </p:sp>
      <p:sp>
        <p:nvSpPr>
          <p:cNvPr id="5" name="TextBox 4"/>
          <p:cNvSpPr txBox="1"/>
          <p:nvPr/>
        </p:nvSpPr>
        <p:spPr>
          <a:xfrm>
            <a:off x="550799" y="1240077"/>
            <a:ext cx="10785255" cy="3693319"/>
          </a:xfrm>
          <a:prstGeom prst="rect">
            <a:avLst/>
          </a:prstGeom>
          <a:noFill/>
        </p:spPr>
        <p:txBody>
          <a:bodyPr wrap="square" rtlCol="0">
            <a:spAutoFit/>
          </a:bodyPr>
          <a:lstStyle/>
          <a:p>
            <a:r>
              <a:rPr lang="en-US" b="1" u="sng" dirty="0"/>
              <a:t>3 pertinent and timely texts:</a:t>
            </a:r>
            <a:endParaRPr lang="en-US" dirty="0"/>
          </a:p>
          <a:p>
            <a:pPr marL="285750" lvl="0" indent="-285750">
              <a:buFont typeface="Arial" panose="020B0604020202020204" pitchFamily="34" charset="0"/>
              <a:buChar char="•"/>
            </a:pPr>
            <a:r>
              <a:rPr lang="en-US" dirty="0"/>
              <a:t>Machine Learning with R – 2</a:t>
            </a:r>
            <a:r>
              <a:rPr lang="en-US" baseline="30000" dirty="0"/>
              <a:t>nd</a:t>
            </a:r>
            <a:r>
              <a:rPr lang="en-US" dirty="0"/>
              <a:t> Edition by Brett Lantz, PACKT Publishers</a:t>
            </a:r>
          </a:p>
          <a:p>
            <a:pPr marL="285750" lvl="0" indent="-285750">
              <a:buFont typeface="Arial" panose="020B0604020202020204" pitchFamily="34" charset="0"/>
              <a:buChar char="•"/>
            </a:pPr>
            <a:r>
              <a:rPr lang="en-US" dirty="0"/>
              <a:t>Hands on with Machine Learning and Tensor Flow by </a:t>
            </a:r>
            <a:r>
              <a:rPr lang="en-US" dirty="0" err="1"/>
              <a:t>Aurelien</a:t>
            </a:r>
            <a:r>
              <a:rPr lang="en-US" dirty="0"/>
              <a:t> </a:t>
            </a:r>
            <a:r>
              <a:rPr lang="en-US" dirty="0" err="1"/>
              <a:t>Geron</a:t>
            </a:r>
            <a:r>
              <a:rPr lang="en-US" dirty="0"/>
              <a:t>, O’Reilly Publishers</a:t>
            </a:r>
          </a:p>
          <a:p>
            <a:pPr marL="285750" lvl="0" indent="-285750">
              <a:buFont typeface="Arial" panose="020B0604020202020204" pitchFamily="34" charset="0"/>
              <a:buChar char="•"/>
            </a:pPr>
            <a:r>
              <a:rPr lang="en-US" dirty="0"/>
              <a:t>AI for Humans, Volume 3: Deep Learning and Neural Networks, by Jeff Heaton</a:t>
            </a:r>
          </a:p>
          <a:p>
            <a:pPr marL="285750" lvl="0" indent="-285750">
              <a:buFont typeface="Arial" panose="020B0604020202020204" pitchFamily="34" charset="0"/>
              <a:buChar char="•"/>
            </a:pPr>
            <a:endParaRPr lang="en-US" dirty="0"/>
          </a:p>
          <a:p>
            <a:pPr lvl="0"/>
            <a:endParaRPr lang="en-US" dirty="0"/>
          </a:p>
          <a:p>
            <a:r>
              <a:rPr lang="en-US" u="sng" dirty="0">
                <a:hlinkClick r:id="rId3"/>
              </a:rPr>
              <a:t>http://www.asimovinstitute.org/neural-network-zoo/</a:t>
            </a:r>
            <a:endParaRPr lang="en-US" u="sng" dirty="0"/>
          </a:p>
          <a:p>
            <a:endParaRPr lang="en-US" u="sng" dirty="0"/>
          </a:p>
          <a:p>
            <a:r>
              <a:rPr lang="en-US" u="sng" dirty="0">
                <a:hlinkClick r:id="rId4"/>
              </a:rPr>
              <a:t>http://searchstorage.techtarget.com/definition/MRAM</a:t>
            </a:r>
            <a:endParaRPr lang="en-US" dirty="0"/>
          </a:p>
          <a:p>
            <a:endParaRPr lang="en-US" dirty="0"/>
          </a:p>
          <a:p>
            <a:r>
              <a:rPr lang="en-US" u="sng" dirty="0">
                <a:hlinkClick r:id="rId5"/>
              </a:rPr>
              <a:t>http://tabbforum.com/videos/next-gen-capital-markets-creating-alpha-through-automation-and-ai</a:t>
            </a:r>
            <a:endParaRPr lang="en-US" dirty="0"/>
          </a:p>
          <a:p>
            <a:endParaRPr lang="en-US" dirty="0"/>
          </a:p>
          <a:p>
            <a:pPr marL="285750" lvl="0" indent="-285750">
              <a:buFont typeface="Arial" panose="020B0604020202020204" pitchFamily="34" charset="0"/>
              <a:buChar char="•"/>
            </a:pPr>
            <a:endParaRPr lang="en-US" dirty="0"/>
          </a:p>
        </p:txBody>
      </p:sp>
      <p:pic>
        <p:nvPicPr>
          <p:cNvPr id="6" name="Picture 2">
            <a:extLst>
              <a:ext uri="{FF2B5EF4-FFF2-40B4-BE49-F238E27FC236}">
                <a16:creationId xmlns:a16="http://schemas.microsoft.com/office/drawing/2014/main" id="{7EBBC0A6-BC69-45DC-9822-F5783E679B3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86447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550800" y="316800"/>
            <a:ext cx="9468000" cy="810542"/>
          </a:xfrm>
        </p:spPr>
        <p:txBody>
          <a:bodyPr/>
          <a:lstStyle/>
          <a:p>
            <a:r>
              <a:rPr lang="en-US" dirty="0"/>
              <a:t>References / Further Research</a:t>
            </a:r>
            <a:r>
              <a:rPr lang="en-US" sz="2400" dirty="0">
                <a:latin typeface="Calibri" panose="020F0502020204030204" pitchFamily="34" charset="0"/>
                <a:cs typeface="Calibri" panose="020F0502020204030204" pitchFamily="34" charset="0"/>
              </a:rPr>
              <a:t> </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263047" y="1443841"/>
            <a:ext cx="11223320" cy="369332"/>
          </a:xfrm>
          <a:prstGeom prst="rect">
            <a:avLst/>
          </a:prstGeom>
        </p:spPr>
        <p:txBody>
          <a:bodyPr wrap="square">
            <a:spAutoFit/>
          </a:bodyPr>
          <a:lstStyle/>
          <a:p>
            <a:r>
              <a:rPr lang="en-US" dirty="0"/>
              <a:t> </a:t>
            </a:r>
          </a:p>
        </p:txBody>
      </p:sp>
      <p:sp>
        <p:nvSpPr>
          <p:cNvPr id="5" name="TextBox 4"/>
          <p:cNvSpPr txBox="1"/>
          <p:nvPr/>
        </p:nvSpPr>
        <p:spPr>
          <a:xfrm>
            <a:off x="550800" y="1240077"/>
            <a:ext cx="10117200" cy="6740307"/>
          </a:xfrm>
          <a:prstGeom prst="rect">
            <a:avLst/>
          </a:prstGeom>
          <a:noFill/>
        </p:spPr>
        <p:txBody>
          <a:bodyPr wrap="square" rtlCol="0">
            <a:spAutoFit/>
          </a:bodyPr>
          <a:lstStyle/>
          <a:p>
            <a:r>
              <a:rPr lang="en-US" dirty="0">
                <a:hlinkClick r:id="rId3"/>
              </a:rPr>
              <a:t>https://developer.nvidia.com/deep-learning-software</a:t>
            </a:r>
            <a:endParaRPr lang="en-US" dirty="0"/>
          </a:p>
          <a:p>
            <a:r>
              <a:rPr lang="en-US" dirty="0">
                <a:hlinkClick r:id="rId4"/>
              </a:rPr>
              <a:t>https://news.developer.nvidia.com/tag/speech-and-audio-processing/</a:t>
            </a:r>
            <a:endParaRPr lang="en-US" dirty="0"/>
          </a:p>
          <a:p>
            <a:r>
              <a:rPr lang="en-US" dirty="0">
                <a:hlinkClick r:id="rId5"/>
              </a:rPr>
              <a:t>https://devblogs.nvidia.com/parallelforall/introduction-neural-machine-translation-with-gpus/</a:t>
            </a:r>
            <a:endParaRPr lang="en-US" dirty="0"/>
          </a:p>
          <a:p>
            <a:r>
              <a:rPr lang="en-US" dirty="0">
                <a:hlinkClick r:id="rId6"/>
              </a:rPr>
              <a:t>https://news.developer.nvidia.com/tag/healthcare-and-lifesciences/</a:t>
            </a:r>
            <a:endParaRPr lang="en-US" dirty="0"/>
          </a:p>
          <a:p>
            <a:r>
              <a:rPr lang="en-US" dirty="0">
                <a:hlinkClick r:id="rId7"/>
              </a:rPr>
              <a:t>https://news.developer.nvidia.com/tag/image-processing/</a:t>
            </a:r>
            <a:endParaRPr lang="en-US" dirty="0"/>
          </a:p>
          <a:p>
            <a:r>
              <a:rPr lang="en-US" dirty="0">
                <a:hlinkClick r:id="rId8"/>
              </a:rPr>
              <a:t>https://news.developer.nvidia.com/tag/automotive/</a:t>
            </a:r>
            <a:endParaRPr lang="en-US" dirty="0"/>
          </a:p>
          <a:p>
            <a:r>
              <a:rPr lang="en-US" u="sng" dirty="0">
                <a:hlinkClick r:id="rId9"/>
              </a:rPr>
              <a:t>https://www.nvidia.com/en-us/deep-learning-ai/developer/</a:t>
            </a:r>
            <a:endParaRPr lang="en-US" u="sng" dirty="0"/>
          </a:p>
          <a:p>
            <a:r>
              <a:rPr lang="en-US" u="sng" dirty="0">
                <a:hlinkClick r:id="rId10"/>
              </a:rPr>
              <a:t>http://www.nvidia.com/object/embedded-systems-dev-kits-modules.html</a:t>
            </a:r>
            <a:r>
              <a:rPr lang="en-US" dirty="0"/>
              <a:t> </a:t>
            </a:r>
          </a:p>
          <a:p>
            <a:r>
              <a:rPr lang="en-US" u="sng" dirty="0">
                <a:hlinkClick r:id="rId11"/>
              </a:rPr>
              <a:t>https://developer.nvidia.com/user</a:t>
            </a:r>
            <a:endParaRPr lang="en-US" dirty="0"/>
          </a:p>
          <a:p>
            <a:r>
              <a:rPr lang="en-US" u="sng" dirty="0">
                <a:hlinkClick r:id="rId12"/>
              </a:rPr>
              <a:t>https://www.tensorflow.org/get_started/get_started</a:t>
            </a:r>
            <a:endParaRPr lang="en-US" dirty="0"/>
          </a:p>
          <a:p>
            <a:endParaRPr lang="en-US" dirty="0"/>
          </a:p>
          <a:p>
            <a:r>
              <a:rPr lang="en-US" u="sng" dirty="0">
                <a:hlinkClick r:id="rId13"/>
              </a:rPr>
              <a:t>https://blogs.technet.microsoft.com/machinelearning/2017/04/12/embarrassingly-parallel-image-classification-using-cognitive-toolkit-tensorflow-on-azure-hdinsight-spark/</a:t>
            </a:r>
            <a:endParaRPr lang="en-US" dirty="0"/>
          </a:p>
          <a:p>
            <a:endParaRPr lang="en-US" dirty="0"/>
          </a:p>
          <a:p>
            <a:r>
              <a:rPr lang="en-US" dirty="0">
                <a:hlinkClick r:id="rId14"/>
              </a:rPr>
              <a:t>https://blogs.technet.microsoft.com/machinelearning/2016/09/15/building-deep-neural-networks-in-the-cloud-with-azure-gpu-vms-mxnet-and-microsoft-r-server/</a:t>
            </a:r>
            <a:endParaRPr lang="en-US" dirty="0"/>
          </a:p>
          <a:p>
            <a:endParaRPr lang="en-US" dirty="0"/>
          </a:p>
          <a:p>
            <a:r>
              <a:rPr lang="en-US" dirty="0">
                <a:hlinkClick r:id="rId15"/>
              </a:rPr>
              <a:t>https://blogs.technet.microsoft.com/machinelearning/2016/10/31/applying-cloud-deep-learning-at-scale-with-microsoft-r-server-azure-data-lake/</a:t>
            </a:r>
            <a:endParaRPr lang="en-US" dirty="0"/>
          </a:p>
          <a:p>
            <a:endParaRPr lang="en-US" dirty="0"/>
          </a:p>
          <a:p>
            <a:endParaRPr lang="en-US" dirty="0"/>
          </a:p>
          <a:p>
            <a:endParaRPr lang="en-US" dirty="0"/>
          </a:p>
          <a:p>
            <a:endParaRPr lang="en-US" dirty="0"/>
          </a:p>
          <a:p>
            <a:endParaRPr lang="en-US" dirty="0"/>
          </a:p>
        </p:txBody>
      </p:sp>
      <p:pic>
        <p:nvPicPr>
          <p:cNvPr id="6" name="Picture 2">
            <a:extLst>
              <a:ext uri="{FF2B5EF4-FFF2-40B4-BE49-F238E27FC236}">
                <a16:creationId xmlns:a16="http://schemas.microsoft.com/office/drawing/2014/main" id="{1F3076F7-4502-43C5-9663-94961D26901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50159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Definition of ML / AI / Deep Learning</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418266" y="3574692"/>
            <a:ext cx="10742424" cy="2308324"/>
          </a:xfrm>
          <a:prstGeom prst="rect">
            <a:avLst/>
          </a:prstGeom>
        </p:spPr>
        <p:txBody>
          <a:bodyPr wrap="square">
            <a:spAutoFit/>
          </a:bodyPr>
          <a:lstStyle/>
          <a:p>
            <a:pPr marL="285750" indent="-285750">
              <a:buFont typeface="Arial" panose="020B0604020202020204" pitchFamily="34" charset="0"/>
              <a:buChar char="•"/>
            </a:pPr>
            <a:r>
              <a:rPr lang="en-US" b="1" dirty="0"/>
              <a:t>Bias neurons </a:t>
            </a:r>
            <a:r>
              <a:rPr lang="en-US" dirty="0"/>
              <a:t>are similar to y intercepts in graph projection models. </a:t>
            </a:r>
          </a:p>
          <a:p>
            <a:pPr marL="742950" lvl="1" indent="-285750">
              <a:buFont typeface="Arial" panose="020B0604020202020204" pitchFamily="34" charset="0"/>
              <a:buChar char="•"/>
            </a:pPr>
            <a:r>
              <a:rPr lang="en-US" dirty="0"/>
              <a:t>Shift activation function output</a:t>
            </a:r>
          </a:p>
          <a:p>
            <a:pPr marL="285750" indent="-285750">
              <a:buFont typeface="Arial" panose="020B0604020202020204" pitchFamily="34" charset="0"/>
              <a:buChar char="•"/>
            </a:pPr>
            <a:r>
              <a:rPr lang="en-US" b="1" dirty="0"/>
              <a:t>Feedforward networks - </a:t>
            </a:r>
            <a:r>
              <a:rPr lang="en-US" dirty="0"/>
              <a:t>input signal is fed continuously in one direction, connection to connection until reaching output layer</a:t>
            </a:r>
          </a:p>
          <a:p>
            <a:pPr marL="742950" lvl="1" indent="-285750">
              <a:buFont typeface="Arial" panose="020B0604020202020204" pitchFamily="34" charset="0"/>
              <a:buChar char="•"/>
            </a:pPr>
            <a:r>
              <a:rPr lang="en-US" dirty="0"/>
              <a:t>extensively applied to real-world problems</a:t>
            </a:r>
          </a:p>
          <a:p>
            <a:pPr marL="285750" indent="-285750">
              <a:buFont typeface="Arial" panose="020B0604020202020204" pitchFamily="34" charset="0"/>
              <a:buChar char="•"/>
            </a:pPr>
            <a:r>
              <a:rPr lang="en-US" b="1" dirty="0"/>
              <a:t>Multilayer Perceptron (MLP): </a:t>
            </a:r>
            <a:r>
              <a:rPr lang="en-US" dirty="0"/>
              <a:t>de facto standard Artificial Neural Network (ANN) topology</a:t>
            </a:r>
          </a:p>
          <a:p>
            <a:pPr marL="285750" indent="-285750">
              <a:buFont typeface="Arial" panose="020B0604020202020204" pitchFamily="34" charset="0"/>
              <a:buChar char="•"/>
            </a:pPr>
            <a:r>
              <a:rPr lang="en-US" b="1" dirty="0"/>
              <a:t>Deep Neural Network (DNN): </a:t>
            </a:r>
            <a:r>
              <a:rPr lang="en-US" dirty="0"/>
              <a:t>multiple hidden layers, referred to as </a:t>
            </a:r>
            <a:r>
              <a:rPr lang="en-US" b="1" dirty="0"/>
              <a:t>deep learning </a:t>
            </a:r>
            <a:r>
              <a:rPr lang="en-US" dirty="0"/>
              <a:t>-which may be a major component of </a:t>
            </a:r>
            <a:r>
              <a:rPr lang="en-US" b="1" dirty="0"/>
              <a:t>AI</a:t>
            </a:r>
            <a:r>
              <a:rPr lang="en-US" dirty="0"/>
              <a:t>.</a:t>
            </a:r>
          </a:p>
        </p:txBody>
      </p:sp>
      <p:pic>
        <p:nvPicPr>
          <p:cNvPr id="10" name="Picture 9"/>
          <p:cNvPicPr>
            <a:picLocks noChangeAspect="1"/>
          </p:cNvPicPr>
          <p:nvPr/>
        </p:nvPicPr>
        <p:blipFill>
          <a:blip r:embed="rId3"/>
          <a:stretch>
            <a:fillRect/>
          </a:stretch>
        </p:blipFill>
        <p:spPr>
          <a:xfrm>
            <a:off x="381000" y="901150"/>
            <a:ext cx="4864677" cy="2537905"/>
          </a:xfrm>
          <a:prstGeom prst="rect">
            <a:avLst/>
          </a:prstGeom>
        </p:spPr>
      </p:pic>
      <p:pic>
        <p:nvPicPr>
          <p:cNvPr id="6" name="Picture 2">
            <a:extLst>
              <a:ext uri="{FF2B5EF4-FFF2-40B4-BE49-F238E27FC236}">
                <a16:creationId xmlns:a16="http://schemas.microsoft.com/office/drawing/2014/main" id="{65ED821E-6161-4BC6-A7FE-4AC76ECD59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55108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550800" y="316800"/>
            <a:ext cx="9468000" cy="810542"/>
          </a:xfrm>
        </p:spPr>
        <p:txBody>
          <a:bodyPr/>
          <a:lstStyle/>
          <a:p>
            <a:r>
              <a:rPr lang="en-US" dirty="0"/>
              <a:t>References / Further Research</a:t>
            </a:r>
            <a:r>
              <a:rPr lang="en-US" sz="2400" dirty="0">
                <a:latin typeface="Calibri" panose="020F0502020204030204" pitchFamily="34" charset="0"/>
                <a:cs typeface="Calibri" panose="020F0502020204030204" pitchFamily="34" charset="0"/>
              </a:rPr>
              <a:t> </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263047" y="1443841"/>
            <a:ext cx="11223320" cy="369332"/>
          </a:xfrm>
          <a:prstGeom prst="rect">
            <a:avLst/>
          </a:prstGeom>
        </p:spPr>
        <p:txBody>
          <a:bodyPr wrap="square">
            <a:spAutoFit/>
          </a:bodyPr>
          <a:lstStyle/>
          <a:p>
            <a:r>
              <a:rPr lang="en-US" dirty="0"/>
              <a:t> </a:t>
            </a:r>
          </a:p>
        </p:txBody>
      </p:sp>
      <p:sp>
        <p:nvSpPr>
          <p:cNvPr id="5" name="TextBox 4"/>
          <p:cNvSpPr txBox="1"/>
          <p:nvPr/>
        </p:nvSpPr>
        <p:spPr>
          <a:xfrm>
            <a:off x="550800" y="1240077"/>
            <a:ext cx="10117200" cy="5909310"/>
          </a:xfrm>
          <a:prstGeom prst="rect">
            <a:avLst/>
          </a:prstGeom>
          <a:noFill/>
        </p:spPr>
        <p:txBody>
          <a:bodyPr wrap="square" rtlCol="0">
            <a:spAutoFit/>
          </a:bodyPr>
          <a:lstStyle/>
          <a:p>
            <a:r>
              <a:rPr lang="en-US" dirty="0">
                <a:hlinkClick r:id="rId3"/>
              </a:rPr>
              <a:t>https://blogs.technet.microsoft.com/machinelearning/2016/11/15/imagenet-deep-neural-network-training-using-microsoft-r-server-and-azure-gpu-vms/</a:t>
            </a:r>
            <a:endParaRPr lang="en-US" dirty="0"/>
          </a:p>
          <a:p>
            <a:endParaRPr lang="en-US" dirty="0"/>
          </a:p>
          <a:p>
            <a:r>
              <a:rPr lang="en-US" dirty="0">
                <a:hlinkClick r:id="rId4"/>
              </a:rPr>
              <a:t>https://blogs.technet.microsoft.com/machinelearning/2017/02/13/cloud-scale-text-classification-with-convolutional-neural-networks-on-microsoft-azure/</a:t>
            </a:r>
            <a:endParaRPr lang="en-US" dirty="0"/>
          </a:p>
          <a:p>
            <a:endParaRPr lang="en-US" dirty="0"/>
          </a:p>
          <a:p>
            <a:r>
              <a:rPr lang="en-US" dirty="0">
                <a:hlinkClick r:id="rId5"/>
              </a:rPr>
              <a:t>http://www.mellanox.com/</a:t>
            </a:r>
            <a:endParaRPr lang="en-US" dirty="0"/>
          </a:p>
          <a:p>
            <a:endParaRPr lang="en-US" dirty="0"/>
          </a:p>
          <a:p>
            <a:r>
              <a:rPr lang="en-US" dirty="0">
                <a:hlinkClick r:id="rId6"/>
              </a:rPr>
              <a:t>http://lightfleet.com/</a:t>
            </a:r>
            <a:endParaRPr lang="en-US" dirty="0"/>
          </a:p>
          <a:p>
            <a:endParaRPr lang="en-US" dirty="0"/>
          </a:p>
          <a:p>
            <a:r>
              <a:rPr lang="en-US" u="sng" dirty="0">
                <a:hlinkClick r:id="rId7"/>
              </a:rPr>
              <a:t>https://www.everspin.com/mram-replaces-nvsram</a:t>
            </a:r>
            <a:endParaRPr lang="en-US" dirty="0"/>
          </a:p>
          <a:p>
            <a:endParaRPr lang="en-US" dirty="0"/>
          </a:p>
          <a:p>
            <a:r>
              <a:rPr lang="en-US" u="sng" dirty="0">
                <a:hlinkClick r:id="rId8"/>
              </a:rPr>
              <a:t>http://stackoverflow.com/questions/17510098/deriving-equation-by-weights-and-biases-from-a-neural-network</a:t>
            </a:r>
            <a:endParaRPr lang="en-US" dirty="0"/>
          </a:p>
          <a:p>
            <a:endParaRPr lang="en-US" dirty="0"/>
          </a:p>
          <a:p>
            <a:r>
              <a:rPr lang="en-US" u="sng" dirty="0">
                <a:hlinkClick r:id="rId9"/>
              </a:rPr>
              <a:t>http://www.cray.com/products/analytics</a:t>
            </a:r>
            <a:endParaRPr lang="en-US" dirty="0"/>
          </a:p>
          <a:p>
            <a:endParaRPr lang="en-US" dirty="0"/>
          </a:p>
          <a:p>
            <a:endParaRPr lang="en-US" dirty="0"/>
          </a:p>
          <a:p>
            <a:endParaRPr lang="en-US" dirty="0"/>
          </a:p>
          <a:p>
            <a:endParaRPr lang="en-US" dirty="0"/>
          </a:p>
          <a:p>
            <a:endParaRPr lang="en-US" dirty="0"/>
          </a:p>
        </p:txBody>
      </p:sp>
      <p:pic>
        <p:nvPicPr>
          <p:cNvPr id="6" name="Picture 2">
            <a:extLst>
              <a:ext uri="{FF2B5EF4-FFF2-40B4-BE49-F238E27FC236}">
                <a16:creationId xmlns:a16="http://schemas.microsoft.com/office/drawing/2014/main" id="{83F2A28B-AFA2-4187-9D9C-A20EA72944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49341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550800" y="316800"/>
            <a:ext cx="9468000" cy="810542"/>
          </a:xfrm>
        </p:spPr>
        <p:txBody>
          <a:bodyPr/>
          <a:lstStyle/>
          <a:p>
            <a:r>
              <a:rPr lang="en-US" dirty="0"/>
              <a:t>References / Further Research</a:t>
            </a:r>
            <a:r>
              <a:rPr lang="en-US" sz="2400" dirty="0">
                <a:latin typeface="Calibri" panose="020F0502020204030204" pitchFamily="34" charset="0"/>
                <a:cs typeface="Calibri" panose="020F0502020204030204" pitchFamily="34" charset="0"/>
              </a:rPr>
              <a:t> </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263047" y="1443841"/>
            <a:ext cx="11223320" cy="369332"/>
          </a:xfrm>
          <a:prstGeom prst="rect">
            <a:avLst/>
          </a:prstGeom>
        </p:spPr>
        <p:txBody>
          <a:bodyPr wrap="square">
            <a:spAutoFit/>
          </a:bodyPr>
          <a:lstStyle/>
          <a:p>
            <a:r>
              <a:rPr lang="en-US" dirty="0"/>
              <a:t> </a:t>
            </a:r>
          </a:p>
        </p:txBody>
      </p:sp>
      <p:sp>
        <p:nvSpPr>
          <p:cNvPr id="5" name="TextBox 4"/>
          <p:cNvSpPr txBox="1"/>
          <p:nvPr/>
        </p:nvSpPr>
        <p:spPr>
          <a:xfrm>
            <a:off x="677800" y="1265477"/>
            <a:ext cx="11374500" cy="5632311"/>
          </a:xfrm>
          <a:prstGeom prst="rect">
            <a:avLst/>
          </a:prstGeom>
          <a:noFill/>
        </p:spPr>
        <p:txBody>
          <a:bodyPr wrap="square" rtlCol="0">
            <a:spAutoFit/>
          </a:bodyPr>
          <a:lstStyle/>
          <a:p>
            <a:r>
              <a:rPr lang="en-US" b="1" dirty="0"/>
              <a:t>2 types of AI models: Analytical models (based on human judgment) and Learned models.</a:t>
            </a:r>
            <a:endParaRPr lang="en-US" dirty="0"/>
          </a:p>
          <a:p>
            <a:r>
              <a:rPr lang="en-US" dirty="0"/>
              <a:t> </a:t>
            </a:r>
          </a:p>
          <a:p>
            <a:r>
              <a:rPr lang="en-US" b="1" dirty="0"/>
              <a:t>Learned: </a:t>
            </a:r>
            <a:r>
              <a:rPr lang="en-US" dirty="0"/>
              <a:t>usually complex &amp; accurate, thousands of parameters &amp; very complex math</a:t>
            </a:r>
          </a:p>
          <a:p>
            <a:r>
              <a:rPr lang="en-US" dirty="0"/>
              <a:t> </a:t>
            </a:r>
          </a:p>
          <a:p>
            <a:r>
              <a:rPr lang="en-US" b="1" dirty="0"/>
              <a:t>Supervised learning </a:t>
            </a:r>
            <a:r>
              <a:rPr lang="en-US" dirty="0"/>
              <a:t>refers to the process of building a machine learning model that is based on labeled training data. For example, let's say that we want to build a system to automatically predict the income of a person, based on various parameters such as age, education, location, and so on.</a:t>
            </a:r>
          </a:p>
          <a:p>
            <a:r>
              <a:rPr lang="en-US" dirty="0"/>
              <a:t> </a:t>
            </a:r>
          </a:p>
          <a:p>
            <a:r>
              <a:rPr lang="en-US" b="1" dirty="0"/>
              <a:t>Unsupervised</a:t>
            </a:r>
            <a:r>
              <a:rPr lang="en-US" dirty="0"/>
              <a:t>: Provide extract insights based on just the data given to you. For example, let's say that we want to build a system where we have to separate a set of data points into multiple groups. The tricky thing here is that we don't know exactly what the criteria of separation should be. Hence, an unsupervised learning algorithm needs to separate the given dataset into a number of groups in the best way possible. ML, classification solves the problem of identifying the category to which a new data point belongs.</a:t>
            </a:r>
          </a:p>
          <a:p>
            <a:r>
              <a:rPr lang="en-US" dirty="0"/>
              <a:t> </a:t>
            </a:r>
          </a:p>
          <a:p>
            <a:r>
              <a:rPr lang="en-US" dirty="0"/>
              <a:t>whether the given image contains a person's face or not. We would build a training dataset containing classes corresponding to these two classes: face and no-face. We then train the model based on the training samples we have. This trained model is then used for inference.</a:t>
            </a:r>
          </a:p>
          <a:p>
            <a:r>
              <a:rPr lang="en-US" dirty="0"/>
              <a:t> Ex</a:t>
            </a:r>
          </a:p>
          <a:p>
            <a:r>
              <a:rPr lang="en-US" dirty="0"/>
              <a:t>BAD TRADE vs GOOD TRADE  OR  FACE or NOT</a:t>
            </a:r>
          </a:p>
          <a:p>
            <a:r>
              <a:rPr lang="en-US" dirty="0"/>
              <a:t> </a:t>
            </a:r>
          </a:p>
        </p:txBody>
      </p:sp>
      <p:pic>
        <p:nvPicPr>
          <p:cNvPr id="6" name="Picture 2">
            <a:extLst>
              <a:ext uri="{FF2B5EF4-FFF2-40B4-BE49-F238E27FC236}">
                <a16:creationId xmlns:a16="http://schemas.microsoft.com/office/drawing/2014/main" id="{46BD95B2-2259-4D14-A2B0-B995F4184C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04820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550800" y="316800"/>
            <a:ext cx="9468000" cy="810542"/>
          </a:xfrm>
        </p:spPr>
        <p:txBody>
          <a:bodyPr/>
          <a:lstStyle/>
          <a:p>
            <a:r>
              <a:rPr lang="en-US" dirty="0"/>
              <a:t>EXTRA: Before/After </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sp>
        <p:nvSpPr>
          <p:cNvPr id="3" name="Rectangle 2"/>
          <p:cNvSpPr/>
          <p:nvPr/>
        </p:nvSpPr>
        <p:spPr>
          <a:xfrm>
            <a:off x="263047" y="1443841"/>
            <a:ext cx="11223320" cy="369332"/>
          </a:xfrm>
          <a:prstGeom prst="rect">
            <a:avLst/>
          </a:prstGeom>
        </p:spPr>
        <p:txBody>
          <a:bodyPr wrap="square">
            <a:spAutoFit/>
          </a:bodyPr>
          <a:lstStyle/>
          <a:p>
            <a:r>
              <a:rPr lang="en-US" dirty="0"/>
              <a:t> </a:t>
            </a:r>
          </a:p>
        </p:txBody>
      </p:sp>
      <p:pic>
        <p:nvPicPr>
          <p:cNvPr id="6" name="Picture 2">
            <a:extLst>
              <a:ext uri="{FF2B5EF4-FFF2-40B4-BE49-F238E27FC236}">
                <a16:creationId xmlns:a16="http://schemas.microsoft.com/office/drawing/2014/main" id="{46BD95B2-2259-4D14-A2B0-B995F4184C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41513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Definition of ML / AI / Deep Learning</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pic>
        <p:nvPicPr>
          <p:cNvPr id="6" name="Picture 5"/>
          <p:cNvPicPr>
            <a:picLocks noChangeAspect="1"/>
          </p:cNvPicPr>
          <p:nvPr/>
        </p:nvPicPr>
        <p:blipFill>
          <a:blip r:embed="rId3"/>
          <a:stretch>
            <a:fillRect/>
          </a:stretch>
        </p:blipFill>
        <p:spPr>
          <a:xfrm>
            <a:off x="228600" y="1071185"/>
            <a:ext cx="3542083" cy="2334970"/>
          </a:xfrm>
          <a:prstGeom prst="rect">
            <a:avLst/>
          </a:prstGeom>
        </p:spPr>
      </p:pic>
      <p:sp>
        <p:nvSpPr>
          <p:cNvPr id="5" name="Rectangle 4"/>
          <p:cNvSpPr/>
          <p:nvPr/>
        </p:nvSpPr>
        <p:spPr>
          <a:xfrm>
            <a:off x="228599" y="3615123"/>
            <a:ext cx="10439401" cy="1477328"/>
          </a:xfrm>
          <a:prstGeom prst="rect">
            <a:avLst/>
          </a:prstGeom>
        </p:spPr>
        <p:txBody>
          <a:bodyPr wrap="square">
            <a:spAutoFit/>
          </a:bodyPr>
          <a:lstStyle/>
          <a:p>
            <a:pPr marL="285750" indent="-285750">
              <a:buFont typeface="Arial" panose="020B0604020202020204" pitchFamily="34" charset="0"/>
              <a:buChar char="•"/>
            </a:pPr>
            <a:r>
              <a:rPr lang="en-US" b="1" dirty="0"/>
              <a:t>Recurrent network</a:t>
            </a:r>
            <a:r>
              <a:rPr lang="en-US" dirty="0"/>
              <a:t> (or feedback network) – </a:t>
            </a:r>
            <a:r>
              <a:rPr lang="en-US" b="1" dirty="0"/>
              <a:t>IBM Watson </a:t>
            </a:r>
            <a:r>
              <a:rPr lang="en-US" dirty="0"/>
              <a:t>likely uses this testing hypotheses</a:t>
            </a:r>
          </a:p>
          <a:p>
            <a:pPr marL="285750" indent="-285750">
              <a:buFont typeface="Arial" panose="020B0604020202020204" pitchFamily="34" charset="0"/>
              <a:buChar char="•"/>
            </a:pPr>
            <a:r>
              <a:rPr lang="en-US" dirty="0"/>
              <a:t>More closely mirrors how </a:t>
            </a:r>
            <a:r>
              <a:rPr lang="en-US" b="1" dirty="0"/>
              <a:t>a biological neural network </a:t>
            </a:r>
            <a:r>
              <a:rPr lang="en-US" dirty="0"/>
              <a:t>works, </a:t>
            </a:r>
          </a:p>
          <a:p>
            <a:pPr marL="742950" lvl="1" indent="-285750">
              <a:buFont typeface="Arial" panose="020B0604020202020204" pitchFamily="34" charset="0"/>
              <a:buChar char="•"/>
            </a:pPr>
            <a:r>
              <a:rPr lang="en-US" dirty="0"/>
              <a:t>allows extremely complex patterns to be learned</a:t>
            </a:r>
          </a:p>
          <a:p>
            <a:pPr marL="285750" indent="-285750">
              <a:buFont typeface="Arial" panose="020B0604020202020204" pitchFamily="34" charset="0"/>
              <a:buChar char="•"/>
            </a:pPr>
            <a:r>
              <a:rPr lang="en-US" dirty="0"/>
              <a:t>Capability to understand the sequences of events over a period of time. This could be used for </a:t>
            </a:r>
            <a:r>
              <a:rPr lang="en-US" b="1" dirty="0">
                <a:solidFill>
                  <a:srgbClr val="7030A0"/>
                </a:solidFill>
              </a:rPr>
              <a:t>stock market prediction</a:t>
            </a:r>
            <a:r>
              <a:rPr lang="en-US" dirty="0"/>
              <a:t>, </a:t>
            </a:r>
            <a:r>
              <a:rPr lang="en-US" b="1" dirty="0"/>
              <a:t>speech comprehension</a:t>
            </a:r>
            <a:r>
              <a:rPr lang="en-US" dirty="0"/>
              <a:t>, or </a:t>
            </a:r>
            <a:r>
              <a:rPr lang="en-US" b="1" dirty="0"/>
              <a:t>weather forecasting</a:t>
            </a:r>
            <a:r>
              <a:rPr lang="en-US" dirty="0"/>
              <a:t>.</a:t>
            </a:r>
          </a:p>
        </p:txBody>
      </p:sp>
      <p:pic>
        <p:nvPicPr>
          <p:cNvPr id="7" name="Picture 2">
            <a:extLst>
              <a:ext uri="{FF2B5EF4-FFF2-40B4-BE49-F238E27FC236}">
                <a16:creationId xmlns:a16="http://schemas.microsoft.com/office/drawing/2014/main" id="{05B6CE0B-3174-4D95-9192-6CA4A44900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26322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Definition of ML / AI / Deep Learning</a:t>
            </a:r>
            <a:endParaRPr lang="de-DE" sz="2400" dirty="0"/>
          </a:p>
        </p:txBody>
      </p:sp>
      <p:sp>
        <p:nvSpPr>
          <p:cNvPr id="4" name="Rectangle 3"/>
          <p:cNvSpPr txBox="1">
            <a:spLocks noChangeArrowheads="1"/>
          </p:cNvSpPr>
          <p:nvPr/>
        </p:nvSpPr>
        <p:spPr>
          <a:xfrm>
            <a:off x="550800" y="1450800"/>
            <a:ext cx="10117200" cy="1243417"/>
          </a:xfrm>
          <a:prstGeom prst="rect">
            <a:avLst/>
          </a:prstGeom>
        </p:spPr>
        <p:txBody>
          <a:bodyPr vert="horz" wrap="square" lIns="91440" tIns="45720" rIns="91440" bIns="45720" rtlCol="0">
            <a:spAutoFit/>
          </a:bodyPr>
          <a:lstStyle>
            <a:lvl1pPr marL="268288" indent="-268288" algn="l" defTabSz="914400" rtl="0" eaLnBrk="1" fontAlgn="base" latinLnBrk="0" hangingPunct="1">
              <a:lnSpc>
                <a:spcPts val="2000"/>
              </a:lnSpc>
              <a:spcBef>
                <a:spcPts val="800"/>
              </a:spcBef>
              <a:spcAft>
                <a:spcPct val="0"/>
              </a:spcAft>
              <a:buClr>
                <a:srgbClr val="BD2B16"/>
              </a:buClr>
              <a:buFont typeface="Wingdings" pitchFamily="2" charset="2"/>
              <a:buChar char="§"/>
              <a:defRPr lang="de-DE" sz="2000" kern="1200" dirty="0" smtClean="0">
                <a:solidFill>
                  <a:schemeClr val="tx1">
                    <a:lumMod val="75000"/>
                    <a:lumOff val="25000"/>
                  </a:schemeClr>
                </a:solidFill>
                <a:latin typeface="+mj-lt"/>
                <a:ea typeface="ＭＳ Ｐゴシック" pitchFamily="-16" charset="-128"/>
                <a:cs typeface="+mn-cs"/>
              </a:defRPr>
            </a:lvl1pPr>
            <a:lvl2pPr marL="1022350" indent="-177800" algn="l" defTabSz="914400" rtl="0" eaLnBrk="1" fontAlgn="base" latinLnBrk="0" hangingPunct="1">
              <a:lnSpc>
                <a:spcPts val="2000"/>
              </a:lnSpc>
              <a:spcBef>
                <a:spcPts val="800"/>
              </a:spcBef>
              <a:spcAft>
                <a:spcPct val="0"/>
              </a:spcAft>
              <a:buFontTx/>
              <a:buBlip>
                <a:blip r:embed="rId2"/>
              </a:buBlip>
              <a:defRPr lang="de-DE" sz="1800" kern="1200" dirty="0" smtClean="0">
                <a:solidFill>
                  <a:schemeClr val="tx1">
                    <a:lumMod val="75000"/>
                    <a:lumOff val="25000"/>
                  </a:schemeClr>
                </a:solidFill>
                <a:latin typeface="+mj-lt"/>
                <a:ea typeface="ＭＳ Ｐゴシック" pitchFamily="-16" charset="-128"/>
                <a:cs typeface="+mn-cs"/>
              </a:defRPr>
            </a:lvl2pPr>
            <a:lvl3pPr marL="1022350" indent="-1778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3pPr>
            <a:lvl4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4pPr>
            <a:lvl5pPr marL="1022350" indent="-17780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endParaRPr lang="en-US" sz="1800" dirty="0"/>
          </a:p>
          <a:p>
            <a:pPr marL="0" indent="0">
              <a:lnSpc>
                <a:spcPct val="120000"/>
              </a:lnSpc>
              <a:spcBef>
                <a:spcPts val="600"/>
              </a:spcBef>
              <a:buNone/>
            </a:pPr>
            <a:endParaRPr lang="en-US" sz="1800" dirty="0"/>
          </a:p>
          <a:p>
            <a:pPr marL="0" indent="0">
              <a:lnSpc>
                <a:spcPct val="120000"/>
              </a:lnSpc>
              <a:spcBef>
                <a:spcPts val="600"/>
              </a:spcBef>
              <a:buNone/>
            </a:pPr>
            <a:endParaRPr lang="en-US" sz="1800" dirty="0"/>
          </a:p>
        </p:txBody>
      </p:sp>
      <p:pic>
        <p:nvPicPr>
          <p:cNvPr id="7" name="Picture 6"/>
          <p:cNvPicPr>
            <a:picLocks noChangeAspect="1"/>
          </p:cNvPicPr>
          <p:nvPr/>
        </p:nvPicPr>
        <p:blipFill>
          <a:blip r:embed="rId3"/>
          <a:stretch>
            <a:fillRect/>
          </a:stretch>
        </p:blipFill>
        <p:spPr>
          <a:xfrm>
            <a:off x="304800" y="1308652"/>
            <a:ext cx="4791871" cy="1012024"/>
          </a:xfrm>
          <a:prstGeom prst="rect">
            <a:avLst/>
          </a:prstGeom>
        </p:spPr>
      </p:pic>
      <p:pic>
        <p:nvPicPr>
          <p:cNvPr id="8" name="Picture 7"/>
          <p:cNvPicPr>
            <a:picLocks noChangeAspect="1"/>
          </p:cNvPicPr>
          <p:nvPr/>
        </p:nvPicPr>
        <p:blipFill>
          <a:blip r:embed="rId4"/>
          <a:stretch>
            <a:fillRect/>
          </a:stretch>
        </p:blipFill>
        <p:spPr>
          <a:xfrm>
            <a:off x="76200" y="2462824"/>
            <a:ext cx="4648200" cy="1944469"/>
          </a:xfrm>
          <a:prstGeom prst="rect">
            <a:avLst/>
          </a:prstGeom>
        </p:spPr>
      </p:pic>
      <p:sp>
        <p:nvSpPr>
          <p:cNvPr id="3" name="Rectangle 2"/>
          <p:cNvSpPr/>
          <p:nvPr/>
        </p:nvSpPr>
        <p:spPr>
          <a:xfrm>
            <a:off x="5046600" y="1519893"/>
            <a:ext cx="6799960" cy="2031325"/>
          </a:xfrm>
          <a:prstGeom prst="rect">
            <a:avLst/>
          </a:prstGeom>
        </p:spPr>
        <p:txBody>
          <a:bodyPr wrap="square">
            <a:spAutoFit/>
          </a:bodyPr>
          <a:lstStyle/>
          <a:p>
            <a:r>
              <a:rPr lang="en-US" b="1" i="1" dirty="0">
                <a:solidFill>
                  <a:srgbClr val="7030A0"/>
                </a:solidFill>
              </a:rPr>
              <a:t>Creating weights for accurate predictions</a:t>
            </a:r>
          </a:p>
          <a:p>
            <a:endParaRPr lang="en-US" dirty="0"/>
          </a:p>
          <a:p>
            <a:r>
              <a:rPr lang="en-US" dirty="0"/>
              <a:t>Connections between the neurons are strengthened or weakened, </a:t>
            </a:r>
            <a:r>
              <a:rPr lang="en-US" b="1" dirty="0"/>
              <a:t>similar to how a baby's brain develops </a:t>
            </a:r>
            <a:r>
              <a:rPr lang="en-US" dirty="0"/>
              <a:t>as he or she experiences the environment.</a:t>
            </a:r>
          </a:p>
          <a:p>
            <a:endParaRPr lang="en-US" dirty="0"/>
          </a:p>
          <a:p>
            <a:r>
              <a:rPr lang="en-US" b="1" i="1" dirty="0">
                <a:solidFill>
                  <a:srgbClr val="7030A0"/>
                </a:solidFill>
              </a:rPr>
              <a:t>Weights: adjusted to reflect the patterns observed over time</a:t>
            </a:r>
            <a:r>
              <a:rPr lang="en-US" dirty="0"/>
              <a:t>.</a:t>
            </a:r>
          </a:p>
        </p:txBody>
      </p:sp>
      <p:sp>
        <p:nvSpPr>
          <p:cNvPr id="5" name="Rectangle 4"/>
          <p:cNvSpPr/>
          <p:nvPr/>
        </p:nvSpPr>
        <p:spPr>
          <a:xfrm>
            <a:off x="1998599" y="3998778"/>
            <a:ext cx="9262299" cy="1477328"/>
          </a:xfrm>
          <a:prstGeom prst="rect">
            <a:avLst/>
          </a:prstGeom>
        </p:spPr>
        <p:txBody>
          <a:bodyPr wrap="square">
            <a:spAutoFit/>
          </a:bodyPr>
          <a:lstStyle/>
          <a:p>
            <a:pPr marL="285750" indent="-285750">
              <a:buFont typeface="Arial" panose="020B0604020202020204" pitchFamily="34" charset="0"/>
              <a:buChar char="•"/>
            </a:pPr>
            <a:r>
              <a:rPr lang="en-US" b="1" i="1" dirty="0">
                <a:solidFill>
                  <a:srgbClr val="7030A0"/>
                </a:solidFill>
              </a:rPr>
              <a:t>Backpropagation</a:t>
            </a:r>
            <a:r>
              <a:rPr lang="en-US" b="1" dirty="0"/>
              <a:t> - </a:t>
            </a:r>
            <a:r>
              <a:rPr lang="en-US" dirty="0"/>
              <a:t>strategy of back-propagating errors</a:t>
            </a:r>
          </a:p>
          <a:p>
            <a:pPr marL="285750" indent="-285750">
              <a:buFont typeface="Arial" panose="020B0604020202020204" pitchFamily="34" charset="0"/>
              <a:buChar char="•"/>
            </a:pPr>
            <a:r>
              <a:rPr lang="en-US" dirty="0"/>
              <a:t>With each data row iteration (epoch), NN adjusts weights with goal of </a:t>
            </a:r>
            <a:r>
              <a:rPr lang="en-US" b="1" dirty="0"/>
              <a:t>decreasing model error</a:t>
            </a:r>
            <a:r>
              <a:rPr lang="en-US" dirty="0"/>
              <a:t> (difference between observed output versus projected)</a:t>
            </a:r>
          </a:p>
          <a:p>
            <a:pPr marL="742950" lvl="1" indent="-285750">
              <a:buFont typeface="Arial" panose="020B0604020202020204" pitchFamily="34" charset="0"/>
              <a:buChar char="•"/>
            </a:pPr>
            <a:r>
              <a:rPr lang="en-US" b="1" i="1" dirty="0"/>
              <a:t>CORE of NN</a:t>
            </a:r>
          </a:p>
          <a:p>
            <a:pPr marL="285750" indent="-285750">
              <a:buFont typeface="Arial" panose="020B0604020202020204" pitchFamily="34" charset="0"/>
              <a:buChar char="•"/>
            </a:pPr>
            <a:r>
              <a:rPr lang="en-US" dirty="0"/>
              <a:t>Adjusting connection weights is very </a:t>
            </a:r>
            <a:r>
              <a:rPr lang="en-US" b="1" i="1" dirty="0">
                <a:solidFill>
                  <a:srgbClr val="7030A0"/>
                </a:solidFill>
              </a:rPr>
              <a:t>computationally intensive </a:t>
            </a:r>
            <a:r>
              <a:rPr lang="en-US" dirty="0"/>
              <a:t>– </a:t>
            </a:r>
            <a:r>
              <a:rPr lang="en-US" b="1" i="1" dirty="0">
                <a:solidFill>
                  <a:srgbClr val="7030A0"/>
                </a:solidFill>
              </a:rPr>
              <a:t>advantage GPU’s!</a:t>
            </a:r>
          </a:p>
        </p:txBody>
      </p:sp>
      <p:pic>
        <p:nvPicPr>
          <p:cNvPr id="9" name="Picture 2">
            <a:extLst>
              <a:ext uri="{FF2B5EF4-FFF2-40B4-BE49-F238E27FC236}">
                <a16:creationId xmlns:a16="http://schemas.microsoft.com/office/drawing/2014/main" id="{12D6ED11-169D-474C-96F0-8E84203D30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52386" y="149490"/>
            <a:ext cx="1219200" cy="101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05158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Campana Schott">
  <a:themeElements>
    <a:clrScheme name="CS PPT 2014-10-24">
      <a:dk1>
        <a:srgbClr val="000000"/>
      </a:dk1>
      <a:lt1>
        <a:srgbClr val="FFFFFF"/>
      </a:lt1>
      <a:dk2>
        <a:srgbClr val="7D7D7D"/>
      </a:dk2>
      <a:lt2>
        <a:srgbClr val="D8D8D8"/>
      </a:lt2>
      <a:accent1>
        <a:srgbClr val="008CAA"/>
      </a:accent1>
      <a:accent2>
        <a:srgbClr val="78AF05"/>
      </a:accent2>
      <a:accent3>
        <a:srgbClr val="7D7D7D"/>
      </a:accent3>
      <a:accent4>
        <a:srgbClr val="B1B1B1"/>
      </a:accent4>
      <a:accent5>
        <a:srgbClr val="005F7D"/>
      </a:accent5>
      <a:accent6>
        <a:srgbClr val="A0002D"/>
      </a:accent6>
      <a:hlink>
        <a:srgbClr val="000000"/>
      </a:hlink>
      <a:folHlink>
        <a:srgbClr val="000000"/>
      </a:folHlink>
    </a:clrScheme>
    <a:fontScheme name="CS regular">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50000">
              <a:schemeClr val="bg1"/>
            </a:gs>
            <a:gs pos="100000">
              <a:schemeClr val="tx2">
                <a:lumMod val="20000"/>
                <a:lumOff val="80000"/>
              </a:schemeClr>
            </a:gs>
          </a:gsLst>
          <a:lin ang="5400000" scaled="0"/>
        </a:gradFill>
        <a:ln>
          <a:solidFill>
            <a:schemeClr val="bg2"/>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CS-Presentation_EN.potx" id="{62347D7D-51CA-4881-B3F7-D3291A12B683}" vid="{225ADC55-10FF-4A86-A80C-92F1833363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5BD5F05F5B4844942560C7AF975D81" ma:contentTypeVersion="4" ma:contentTypeDescription="Create a new document." ma:contentTypeScope="" ma:versionID="ee051954b7b085aba72df242aab47a14">
  <xsd:schema xmlns:xsd="http://www.w3.org/2001/XMLSchema" xmlns:xs="http://www.w3.org/2001/XMLSchema" xmlns:p="http://schemas.microsoft.com/office/2006/metadata/properties" xmlns:ns2="c697a285-56d4-4d2e-aa45-6b79c011ff17" targetNamespace="http://schemas.microsoft.com/office/2006/metadata/properties" ma:root="true" ma:fieldsID="6bc605a5f863be2dbde248c3ca750336" ns2:_="">
    <xsd:import namespace="c697a285-56d4-4d2e-aa45-6b79c011ff17"/>
    <xsd:element name="properties">
      <xsd:complexType>
        <xsd:sequence>
          <xsd:element name="documentManagement">
            <xsd:complexType>
              <xsd:all>
                <xsd:element ref="ns2:Language" minOccurs="0"/>
                <xsd:element ref="ns2:Market_x0020_Scope" minOccurs="0"/>
                <xsd:element ref="ns2:Format" minOccurs="0"/>
                <xsd:element ref="ns2:Profile_x0020_Typ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97a285-56d4-4d2e-aa45-6b79c011ff17" elementFormDefault="qualified">
    <xsd:import namespace="http://schemas.microsoft.com/office/2006/documentManagement/types"/>
    <xsd:import namespace="http://schemas.microsoft.com/office/infopath/2007/PartnerControls"/>
    <xsd:element name="Language" ma:index="8" nillable="true" ma:displayName="Language" ma:default="DE" ma:format="RadioButtons" ma:internalName="Language">
      <xsd:simpleType>
        <xsd:restriction base="dms:Choice">
          <xsd:enumeration value="DE"/>
          <xsd:enumeration value="EN"/>
          <xsd:enumeration value="FR"/>
          <xsd:enumeration value="ES"/>
          <xsd:enumeration value="SE"/>
        </xsd:restriction>
      </xsd:simpleType>
    </xsd:element>
    <xsd:element name="Market_x0020_Scope" ma:index="9" nillable="true" ma:displayName="Market Scope" ma:default="DE" ma:internalName="Market_x0020_Scope">
      <xsd:complexType>
        <xsd:complexContent>
          <xsd:extension base="dms:MultiChoice">
            <xsd:sequence>
              <xsd:element name="Value" maxOccurs="unbounded" minOccurs="0" nillable="true">
                <xsd:simpleType>
                  <xsd:restriction base="dms:Choice">
                    <xsd:enumeration value="AT"/>
                    <xsd:enumeration value="CH"/>
                    <xsd:enumeration value="DE"/>
                    <xsd:enumeration value="FR"/>
                    <xsd:enumeration value="US"/>
                    <xsd:enumeration value="ES"/>
                    <xsd:enumeration value="SE"/>
                    <xsd:enumeration value="INT"/>
                  </xsd:restriction>
                </xsd:simpleType>
              </xsd:element>
            </xsd:sequence>
          </xsd:extension>
        </xsd:complexContent>
      </xsd:complexType>
    </xsd:element>
    <xsd:element name="Format" ma:index="10" nillable="true" ma:displayName="Format" ma:default="A4" ma:format="RadioButtons" ma:internalName="Format">
      <xsd:simpleType>
        <xsd:restriction base="dms:Choice">
          <xsd:enumeration value="A4"/>
          <xsd:enumeration value="letter"/>
          <xsd:enumeration value="16:9"/>
          <xsd:enumeration value="4:3"/>
        </xsd:restriction>
      </xsd:simpleType>
    </xsd:element>
    <xsd:element name="Profile_x0020_Type" ma:index="11" nillable="true" ma:displayName="Profile Type" ma:default="Brochure" ma:format="Dropdown" ma:internalName="Profile_x0020_Type">
      <xsd:simpleType>
        <xsd:restriction base="dms:Choice">
          <xsd:enumeration value="Brochure"/>
          <xsd:enumeration value="Customer Reference Slides"/>
          <xsd:enumeration value="Metadocs"/>
          <xsd:enumeration value="Presentation"/>
          <xsd:enumeration value="Presentation (old - 4:3)"/>
          <xsd:enumeration value="Speaker Profiles"/>
          <xsd:enumeration value="Company Text"/>
          <xsd:enumeration value="XX_Archive"/>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Format xmlns="c697a285-56d4-4d2e-aa45-6b79c011ff17">16:9</Format>
    <Market_x0020_Scope xmlns="c697a285-56d4-4d2e-aa45-6b79c011ff17">
      <Value>US</Value>
    </Market_x0020_Scope>
    <Language xmlns="c697a285-56d4-4d2e-aa45-6b79c011ff17">EN</Language>
    <Profile_x0020_Type xmlns="c697a285-56d4-4d2e-aa45-6b79c011ff17">Presentation</Profile_x0020_Type>
  </documentManagement>
</p:properties>
</file>

<file path=customXml/itemProps1.xml><?xml version="1.0" encoding="utf-8"?>
<ds:datastoreItem xmlns:ds="http://schemas.openxmlformats.org/officeDocument/2006/customXml" ds:itemID="{D124EC1E-F411-4584-9197-CEC2C720BB62}">
  <ds:schemaRefs>
    <ds:schemaRef ds:uri="http://schemas.microsoft.com/sharepoint/v3/contenttype/forms"/>
  </ds:schemaRefs>
</ds:datastoreItem>
</file>

<file path=customXml/itemProps2.xml><?xml version="1.0" encoding="utf-8"?>
<ds:datastoreItem xmlns:ds="http://schemas.openxmlformats.org/officeDocument/2006/customXml" ds:itemID="{7917FBB6-AE9A-4003-9FF7-5261B718BE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697a285-56d4-4d2e-aa45-6b79c011ff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3DD5AA-26B5-4054-AC55-87810F72A673}">
  <ds:schemaRefs>
    <ds:schemaRef ds:uri="http://schemas.microsoft.com/office/2006/documentManagement/types"/>
    <ds:schemaRef ds:uri="c697a285-56d4-4d2e-aa45-6b79c011ff17"/>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8824</TotalTime>
  <Words>4796</Words>
  <Application>Microsoft Office PowerPoint</Application>
  <PresentationFormat>Widescreen</PresentationFormat>
  <Paragraphs>788</Paragraphs>
  <Slides>72</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2" baseType="lpstr">
      <vt:lpstr>MS PGothic</vt:lpstr>
      <vt:lpstr>Arial</vt:lpstr>
      <vt:lpstr>Calibri</vt:lpstr>
      <vt:lpstr>Roboto</vt:lpstr>
      <vt:lpstr>Segoe UI</vt:lpstr>
      <vt:lpstr>Symbol</vt:lpstr>
      <vt:lpstr>Times New Roman</vt:lpstr>
      <vt:lpstr>Wingdings</vt:lpstr>
      <vt:lpstr>Campana Schott</vt:lpstr>
      <vt:lpstr>Worksheet</vt:lpstr>
      <vt:lpstr>PowerPoint Presentation</vt:lpstr>
      <vt:lpstr>Intro</vt:lpstr>
      <vt:lpstr>Definition of ML / AI / Deep Learning</vt:lpstr>
      <vt:lpstr>Definition of ML / AI / Deep Learning</vt:lpstr>
      <vt:lpstr>Definition of ML / AI / Deep Learning</vt:lpstr>
      <vt:lpstr>Definition of ML / AI / Deep Learning</vt:lpstr>
      <vt:lpstr>Definition of ML / AI / Deep Learning</vt:lpstr>
      <vt:lpstr>Definition of ML / AI / Deep Learning</vt:lpstr>
      <vt:lpstr>Definition of ML / AI / Deep Learning</vt:lpstr>
      <vt:lpstr>Definition of ML / AI / Deep Learning</vt:lpstr>
      <vt:lpstr>Definition of ML / AI / Deep Learning</vt:lpstr>
      <vt:lpstr>Definition of ML / AI / Deep Learning</vt:lpstr>
      <vt:lpstr>Definition of ML / AI / Deep Learning</vt:lpstr>
      <vt:lpstr>Definition of ML / AI / Deep Learning</vt:lpstr>
      <vt:lpstr>Definition of ML / AI / Deep Learning</vt:lpstr>
      <vt:lpstr>Definition of ML / AI / Deep Learning</vt:lpstr>
      <vt:lpstr>Definition of ML / AI / Deep Learning –FYI Rules v NN</vt:lpstr>
      <vt:lpstr>Definition of ML / AI / Deep Learning –FYI Rules v NN</vt:lpstr>
      <vt:lpstr>Definition of ML / AI / Deep Learning</vt:lpstr>
      <vt:lpstr>Use Cases for ML / AI / Deep Learning</vt:lpstr>
      <vt:lpstr>Use Cases: ML / AI / Deep Learning (MEDICAL) -FYI</vt:lpstr>
      <vt:lpstr>Use Cases for ML / AI / Deep Learning (MEDICAL) FYI</vt:lpstr>
      <vt:lpstr>Use Cases for ML / AI / Deep Learning</vt:lpstr>
      <vt:lpstr>Use Cases for ML / AI / Deep Learning</vt:lpstr>
      <vt:lpstr>Use Cases for ML / AI / Deep Learning- FYI</vt:lpstr>
      <vt:lpstr>Use Cases for ML / AI / Deep Learning</vt:lpstr>
      <vt:lpstr>R / Neural Networks</vt:lpstr>
      <vt:lpstr>Infrastructure Best Practices (Quick OverViews)</vt:lpstr>
      <vt:lpstr>Infrastructure Best Practices</vt:lpstr>
      <vt:lpstr>Infrastructure Best Practices</vt:lpstr>
      <vt:lpstr>Infrastructure Best Practices</vt:lpstr>
      <vt:lpstr>Infrastructure Best Practices (Reference Only)</vt:lpstr>
      <vt:lpstr>Infrastructure Best Practices – Reference Only</vt:lpstr>
      <vt:lpstr>Infrastructure Best Practices – Reference Only</vt:lpstr>
      <vt:lpstr>Present a Case Study: Neural Networks Electronic Trading Latencies</vt:lpstr>
      <vt:lpstr>Present a Case Study: Neural Networks Electronic Trading Latencies (from Dark Pool Perspective)</vt:lpstr>
      <vt:lpstr>Present a Case Study: Neural Networks Electronic Trading Latencies</vt:lpstr>
      <vt:lpstr>Present a Case Study: Neural Networks Electronic Trading Latencies</vt:lpstr>
      <vt:lpstr>Present a Case Study: Neural Networks Electronic Trading Latencies</vt:lpstr>
      <vt:lpstr>Present a Case Study: Neural Networks Electronic Trading Latencies</vt:lpstr>
      <vt:lpstr>Present a Case Study: Neural Networks Electronic Trading Latencies</vt:lpstr>
      <vt:lpstr>Present a Case Study: Neural Networks Cement Strength</vt:lpstr>
      <vt:lpstr>Present a Case Study: Neural Networks Electronic Trading Latencies</vt:lpstr>
      <vt:lpstr>Present a Case Study: Neural Networks Electronic Trading Latencies</vt:lpstr>
      <vt:lpstr>Present a Case Study: Deep Learning via H2O Classifying Trading Strategies    **** Reference other DOC – NYU-ML-h2o-use-case</vt:lpstr>
      <vt:lpstr>Present a Case Study: Deep Learning via H2O Classifying Trading Strategies</vt:lpstr>
      <vt:lpstr>Present a Case Study: Deep Learning via H2O Classifying Trading Strategies</vt:lpstr>
      <vt:lpstr>Present a Case Study: Deep Learning via H2O Classifying Trading Strategies</vt:lpstr>
      <vt:lpstr>Present a Case Study: Deep Learning via H2O Classifying Trading Strategies</vt:lpstr>
      <vt:lpstr>Present a Case Study: Neural Networks- OPTIONAL Cement Strength </vt:lpstr>
      <vt:lpstr>Present a Case Study: Neural Networks OPTIONAL Cement Strength </vt:lpstr>
      <vt:lpstr>Present a Case Study: Neural Networks OPTIONAL Cement Strength </vt:lpstr>
      <vt:lpstr>Present a Case Study: Neural Networks OPTIONAL Cement Strength </vt:lpstr>
      <vt:lpstr>Present a Case Study: Neural Networks Alpha Seeking Strategies   ****** SKIM QUICKLY ****</vt:lpstr>
      <vt:lpstr>Present a Case Study: Neural Networks Alpha Seeking Strategies  *** Example of (Near) Future use of AI</vt:lpstr>
      <vt:lpstr>Present a Case Study: Neural Networks Alpha Seeking Strategies</vt:lpstr>
      <vt:lpstr>Present a Case Study: Neural Networks Alpha Seeking Strategies</vt:lpstr>
      <vt:lpstr>Present a Case Study: Neural Networks Alpha Seeking Strategies</vt:lpstr>
      <vt:lpstr>Present a Case Study: Neural Networks Alpha Seeking Strategies</vt:lpstr>
      <vt:lpstr>AI Innovaton: IBM Watson OPTIONAL  </vt:lpstr>
      <vt:lpstr>AI Innovaton: IBM Watson OPTIONAL  </vt:lpstr>
      <vt:lpstr>Machine Learning (ML) &amp; AI Innovaton: FaceBook  OPTIONAL</vt:lpstr>
      <vt:lpstr>Machine Learning Innovaton: RavenPack  </vt:lpstr>
      <vt:lpstr>Time to Market</vt:lpstr>
      <vt:lpstr>Time to Market</vt:lpstr>
      <vt:lpstr>Conclusion &amp; Take-aways:  </vt:lpstr>
      <vt:lpstr>Conclusion &amp; Take-aways:  </vt:lpstr>
      <vt:lpstr>References / Further Research </vt:lpstr>
      <vt:lpstr>References / Further Research </vt:lpstr>
      <vt:lpstr>References / Further Research </vt:lpstr>
      <vt:lpstr>References / Further Research </vt:lpstr>
      <vt:lpstr>EXTRA: Before/After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Campana &amp; Schott Company Profile  &lt;Author&gt;</dc:title>
  <dc:creator>Berger, Jens</dc:creator>
  <dc:description>PowerPoint 2013</dc:description>
  <cp:lastModifiedBy>Ted Hruzd</cp:lastModifiedBy>
  <cp:revision>262</cp:revision>
  <cp:lastPrinted>2017-05-02T20:13:40Z</cp:lastPrinted>
  <dcterms:created xsi:type="dcterms:W3CDTF">2015-10-23T12:46:17Z</dcterms:created>
  <dcterms:modified xsi:type="dcterms:W3CDTF">2017-06-03T21:32:53Z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0x010100D35BD5F05F5B4844942560C7AF975D81</vt:lpwstr>
  </property>
</Properties>
</file>